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9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1" r:id="rId15"/>
    <p:sldId id="292" r:id="rId16"/>
    <p:sldId id="29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7" r:id="rId32"/>
    <p:sldId id="295" r:id="rId33"/>
    <p:sldId id="298" r:id="rId34"/>
  </p:sldIdLst>
  <p:sldSz cx="18288000" cy="10287000"/>
  <p:notesSz cx="6858000" cy="9144000"/>
  <p:embeddedFontLst>
    <p:embeddedFont>
      <p:font typeface="Segoe UI Symbol" panose="020B0502040204020203" pitchFamily="34" charset="0"/>
      <p:regular r:id="rId36"/>
    </p:embeddedFont>
    <p:embeddedFont>
      <p:font typeface="Asap Condensed" panose="020B0604020202020204" charset="0"/>
      <p:regular r:id="rId37"/>
    </p:embeddedFont>
    <p:embeddedFont>
      <p:font typeface="Asap Condensed Italics" panose="020B0604020202020204" charset="0"/>
      <p:regular r:id="rId38"/>
    </p:embeddedFont>
    <p:embeddedFont>
      <p:font typeface="Arima Madurai Black" panose="00000A00000000000000" pitchFamily="2" charset="0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Asap Condensed Bold" panose="020B0604020202020204" charset="0"/>
      <p:regular r:id="rId44"/>
    </p:embeddedFont>
    <p:embeddedFont>
      <p:font typeface="Palatino Linotype" panose="02040502050505030304" pitchFamily="18" charset="0"/>
      <p:regular r:id="rId45"/>
      <p:bold r:id="rId46"/>
      <p:italic r:id="rId47"/>
      <p:boldItalic r:id="rId48"/>
    </p:embeddedFont>
    <p:embeddedFont>
      <p:font typeface="Arial Black" panose="020B0A04020102020204" pitchFamily="34" charset="0"/>
      <p:bold r:id="rId49"/>
    </p:embeddedFont>
    <p:embeddedFont>
      <p:font typeface="Arial Unicode MS" panose="020B0604020202020204" pitchFamily="34" charset="-128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370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F02E7-8C78-4B05-96F3-99A1109E54D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0CF79-02C1-4DC5-8BD7-97E6FBAFE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2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0CF79-02C1-4DC5-8BD7-97E6FBAFE7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43450" y="2195200"/>
            <a:ext cx="11601000" cy="4455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43552" y="7260000"/>
            <a:ext cx="11601000" cy="1091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117058" y="-802074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531549" y="-242850"/>
            <a:ext cx="3647138" cy="1112700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14134310" y="681734"/>
            <a:ext cx="5454268" cy="2547392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7201963" y="2849132"/>
            <a:ext cx="1389518" cy="768444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5756761" y="2393503"/>
            <a:ext cx="1526750" cy="8233222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1356629" y="1380374"/>
            <a:ext cx="2322390" cy="1468776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1560976" y="8656221"/>
            <a:ext cx="2402304" cy="1791894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1139767" y="6519772"/>
            <a:ext cx="3465198" cy="189296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6788659" y="-723081"/>
            <a:ext cx="3057206" cy="2768110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5400000">
            <a:off x="9855207" y="7958602"/>
            <a:ext cx="1492594" cy="3818592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11164046" y="9354425"/>
            <a:ext cx="2322372" cy="1468766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950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4028450" y="5318500"/>
            <a:ext cx="10231200" cy="2446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028450" y="7527600"/>
            <a:ext cx="10231200" cy="1091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6209750" y="2457148"/>
            <a:ext cx="5868600" cy="2757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407573" y="284698"/>
            <a:ext cx="2641226" cy="295303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734111" y="7781180"/>
            <a:ext cx="4471662" cy="208956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3600121" flipH="1">
            <a:off x="-454187" y="1423420"/>
            <a:ext cx="3465042" cy="1892876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15951601" y="-634650"/>
            <a:ext cx="2641214" cy="6664348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 rot="-9900051" flipH="1">
            <a:off x="15630009" y="3651995"/>
            <a:ext cx="3057206" cy="2768110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23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1426500" y="2367450"/>
            <a:ext cx="154350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-1080427" y="7021727"/>
            <a:ext cx="2951718" cy="218627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6" name="Google Shape;106;p4"/>
          <p:cNvGrpSpPr/>
          <p:nvPr/>
        </p:nvGrpSpPr>
        <p:grpSpPr>
          <a:xfrm>
            <a:off x="15577329" y="9208024"/>
            <a:ext cx="2322390" cy="1468776"/>
            <a:chOff x="5161625" y="732525"/>
            <a:chExt cx="456050" cy="288425"/>
          </a:xfrm>
        </p:grpSpPr>
        <p:sp>
          <p:nvSpPr>
            <p:cNvPr id="107" name="Google Shape;107;p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6" name="Google Shape;116;p4"/>
          <p:cNvSpPr/>
          <p:nvPr/>
        </p:nvSpPr>
        <p:spPr>
          <a:xfrm rot="-9482827">
            <a:off x="-1133183" y="5715139"/>
            <a:ext cx="3057234" cy="2768134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 rot="10800000">
            <a:off x="16433401" y="-424050"/>
            <a:ext cx="1955450" cy="218630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 rot="9624733" flipH="1">
            <a:off x="15489648" y="-414251"/>
            <a:ext cx="2743644" cy="1345350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58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2432800" y="6128750"/>
            <a:ext cx="6301200" cy="2417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2"/>
          </p:nvPr>
        </p:nvSpPr>
        <p:spPr>
          <a:xfrm>
            <a:off x="9554208" y="6128750"/>
            <a:ext cx="6301200" cy="2417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2432800" y="5218950"/>
            <a:ext cx="6301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9554226" y="5218950"/>
            <a:ext cx="6301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-1028599" y="-535600"/>
            <a:ext cx="2641214" cy="6664348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6" name="Google Shape;126;p5"/>
          <p:cNvGrpSpPr/>
          <p:nvPr/>
        </p:nvGrpSpPr>
        <p:grpSpPr>
          <a:xfrm rot="-5400000">
            <a:off x="15213715" y="396457"/>
            <a:ext cx="3684626" cy="1721786"/>
            <a:chOff x="2431350" y="1519275"/>
            <a:chExt cx="925925" cy="432675"/>
          </a:xfrm>
        </p:grpSpPr>
        <p:sp>
          <p:nvSpPr>
            <p:cNvPr id="127" name="Google Shape;127;p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980621" y="4775888"/>
            <a:ext cx="1038994" cy="5745940"/>
            <a:chOff x="5379800" y="2555600"/>
            <a:chExt cx="236425" cy="1307500"/>
          </a:xfrm>
        </p:grpSpPr>
        <p:sp>
          <p:nvSpPr>
            <p:cNvPr id="134" name="Google Shape;134;p5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-100012" y="4435197"/>
            <a:ext cx="1141608" cy="6156286"/>
            <a:chOff x="5133900" y="2478075"/>
            <a:chExt cx="259775" cy="1400875"/>
          </a:xfrm>
        </p:grpSpPr>
        <p:sp>
          <p:nvSpPr>
            <p:cNvPr id="143" name="Google Shape;143;p5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15525931" y="8716050"/>
            <a:ext cx="2322390" cy="1468776"/>
            <a:chOff x="5161625" y="732525"/>
            <a:chExt cx="456050" cy="288425"/>
          </a:xfrm>
        </p:grpSpPr>
        <p:sp>
          <p:nvSpPr>
            <p:cNvPr id="154" name="Google Shape;154;p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63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/>
          <p:nvPr/>
        </p:nvSpPr>
        <p:spPr>
          <a:xfrm rot="-5400000">
            <a:off x="-1270842" y="8465449"/>
            <a:ext cx="2641812" cy="295391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" name="Google Shape;166;p6"/>
          <p:cNvGrpSpPr/>
          <p:nvPr/>
        </p:nvGrpSpPr>
        <p:grpSpPr>
          <a:xfrm>
            <a:off x="123681" y="9208000"/>
            <a:ext cx="2322390" cy="1468776"/>
            <a:chOff x="5161625" y="732525"/>
            <a:chExt cx="456050" cy="288425"/>
          </a:xfrm>
        </p:grpSpPr>
        <p:sp>
          <p:nvSpPr>
            <p:cNvPr id="167" name="Google Shape;167;p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6" name="Google Shape;176;p6"/>
          <p:cNvSpPr/>
          <p:nvPr/>
        </p:nvSpPr>
        <p:spPr>
          <a:xfrm>
            <a:off x="15486908" y="-957374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7" name="Google Shape;177;p6"/>
          <p:cNvGrpSpPr/>
          <p:nvPr/>
        </p:nvGrpSpPr>
        <p:grpSpPr>
          <a:xfrm rot="-5400000">
            <a:off x="16429081" y="917300"/>
            <a:ext cx="2322390" cy="1468776"/>
            <a:chOff x="5161625" y="732525"/>
            <a:chExt cx="456050" cy="288425"/>
          </a:xfrm>
        </p:grpSpPr>
        <p:sp>
          <p:nvSpPr>
            <p:cNvPr id="178" name="Google Shape;178;p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47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7733150" y="1645550"/>
            <a:ext cx="9128400" cy="2246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4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7733228" y="4048450"/>
            <a:ext cx="9128400" cy="4593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1028599" y="-535599"/>
            <a:ext cx="4608422" cy="11628030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1" name="Google Shape;191;p7"/>
          <p:cNvGrpSpPr/>
          <p:nvPr/>
        </p:nvGrpSpPr>
        <p:grpSpPr>
          <a:xfrm>
            <a:off x="15213715" y="244057"/>
            <a:ext cx="3684626" cy="1721786"/>
            <a:chOff x="2431350" y="1519275"/>
            <a:chExt cx="925925" cy="432675"/>
          </a:xfrm>
        </p:grpSpPr>
        <p:sp>
          <p:nvSpPr>
            <p:cNvPr id="192" name="Google Shape;192;p7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9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2443800" y="3121800"/>
            <a:ext cx="7872600" cy="4043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4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-613229" y="292750"/>
            <a:ext cx="4371290" cy="2041592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7" name="Google Shape;207;p8"/>
          <p:cNvSpPr/>
          <p:nvPr/>
        </p:nvSpPr>
        <p:spPr>
          <a:xfrm rot="5400000" flipH="1">
            <a:off x="103968" y="7995011"/>
            <a:ext cx="2641812" cy="295391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1424487" y="7761484"/>
            <a:ext cx="3465198" cy="189296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792538" y="8635880"/>
            <a:ext cx="3520468" cy="1726252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14587651" y="-577199"/>
            <a:ext cx="4371338" cy="1102962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93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2176400" y="2426100"/>
            <a:ext cx="7195200" cy="2964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>
            <a:off x="2176400" y="5390700"/>
            <a:ext cx="71952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225" name="Google Shape;225;p9"/>
          <p:cNvSpPr/>
          <p:nvPr/>
        </p:nvSpPr>
        <p:spPr>
          <a:xfrm rot="5400000">
            <a:off x="89964" y="-753637"/>
            <a:ext cx="2641812" cy="295391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9"/>
          <p:cNvGrpSpPr/>
          <p:nvPr/>
        </p:nvGrpSpPr>
        <p:grpSpPr>
          <a:xfrm rot="5400000" flipH="1">
            <a:off x="-1438491" y="540836"/>
            <a:ext cx="3465198" cy="1892960"/>
            <a:chOff x="6928067" y="2555588"/>
            <a:chExt cx="1830919" cy="1000190"/>
          </a:xfrm>
        </p:grpSpPr>
        <p:sp>
          <p:nvSpPr>
            <p:cNvPr id="227" name="Google Shape;227;p9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28" name="Google Shape;228;p9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29" name="Google Shape;229;p9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9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38" name="Google Shape;238;p9"/>
          <p:cNvSpPr/>
          <p:nvPr/>
        </p:nvSpPr>
        <p:spPr>
          <a:xfrm rot="1800068" flipH="1">
            <a:off x="-806542" y="-166850"/>
            <a:ext cx="3520468" cy="1726252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9" name="Google Shape;239;p9"/>
          <p:cNvGrpSpPr/>
          <p:nvPr/>
        </p:nvGrpSpPr>
        <p:grpSpPr>
          <a:xfrm>
            <a:off x="265455" y="8245700"/>
            <a:ext cx="2322390" cy="1468776"/>
            <a:chOff x="5161625" y="732525"/>
            <a:chExt cx="456050" cy="288425"/>
          </a:xfrm>
        </p:grpSpPr>
        <p:sp>
          <p:nvSpPr>
            <p:cNvPr id="240" name="Google Shape;240;p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9" name="Google Shape;249;p9"/>
          <p:cNvSpPr/>
          <p:nvPr/>
        </p:nvSpPr>
        <p:spPr>
          <a:xfrm rot="5400067">
            <a:off x="11031993" y="4414276"/>
            <a:ext cx="9212706" cy="6823908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342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12753000" y="5113250"/>
            <a:ext cx="4338600" cy="3957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10"/>
          <p:cNvGrpSpPr/>
          <p:nvPr/>
        </p:nvGrpSpPr>
        <p:grpSpPr>
          <a:xfrm>
            <a:off x="1293938" y="4886537"/>
            <a:ext cx="992228" cy="5487578"/>
            <a:chOff x="5379800" y="2555600"/>
            <a:chExt cx="236425" cy="1307500"/>
          </a:xfrm>
        </p:grpSpPr>
        <p:sp>
          <p:nvSpPr>
            <p:cNvPr id="253" name="Google Shape;253;p10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0"/>
          <p:cNvGrpSpPr/>
          <p:nvPr/>
        </p:nvGrpSpPr>
        <p:grpSpPr>
          <a:xfrm>
            <a:off x="261946" y="4561164"/>
            <a:ext cx="1090224" cy="5879472"/>
            <a:chOff x="5133900" y="2478075"/>
            <a:chExt cx="259775" cy="1400875"/>
          </a:xfrm>
        </p:grpSpPr>
        <p:sp>
          <p:nvSpPr>
            <p:cNvPr id="262" name="Google Shape;262;p10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93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000150" y="3217726"/>
            <a:ext cx="9861000" cy="2814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body" idx="1"/>
          </p:nvPr>
        </p:nvSpPr>
        <p:spPr>
          <a:xfrm>
            <a:off x="7000150" y="6031876"/>
            <a:ext cx="9861000" cy="1037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914400" lvl="0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2622250" y="-856300"/>
            <a:ext cx="10363628" cy="612733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14345701" y="-753850"/>
            <a:ext cx="2768190" cy="2601240"/>
          </a:xfrm>
          <a:custGeom>
            <a:avLst/>
            <a:gdLst/>
            <a:ahLst/>
            <a:cxnLst/>
            <a:rect l="l" t="t" r="r" b="b"/>
            <a:pathLst>
              <a:path w="64384" h="60501" extrusionOk="0">
                <a:moveTo>
                  <a:pt x="29565" y="1"/>
                </a:moveTo>
                <a:cubicBezTo>
                  <a:pt x="21716" y="1"/>
                  <a:pt x="14503" y="2837"/>
                  <a:pt x="11033" y="10802"/>
                </a:cubicBezTo>
                <a:cubicBezTo>
                  <a:pt x="6538" y="13311"/>
                  <a:pt x="1" y="34325"/>
                  <a:pt x="2073" y="44890"/>
                </a:cubicBezTo>
                <a:cubicBezTo>
                  <a:pt x="4244" y="55890"/>
                  <a:pt x="13924" y="60500"/>
                  <a:pt x="24671" y="60500"/>
                </a:cubicBezTo>
                <a:cubicBezTo>
                  <a:pt x="37905" y="60500"/>
                  <a:pt x="52758" y="53509"/>
                  <a:pt x="57204" y="42847"/>
                </a:cubicBezTo>
                <a:cubicBezTo>
                  <a:pt x="61290" y="33041"/>
                  <a:pt x="64383" y="13603"/>
                  <a:pt x="52826" y="6745"/>
                </a:cubicBezTo>
                <a:cubicBezTo>
                  <a:pt x="46781" y="3139"/>
                  <a:pt x="37822" y="1"/>
                  <a:pt x="295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7" name="Google Shape;277;p11"/>
          <p:cNvGrpSpPr/>
          <p:nvPr/>
        </p:nvGrpSpPr>
        <p:grpSpPr>
          <a:xfrm rot="3615558">
            <a:off x="12837794" y="899465"/>
            <a:ext cx="2322376" cy="1468766"/>
            <a:chOff x="5161625" y="732525"/>
            <a:chExt cx="456050" cy="288425"/>
          </a:xfrm>
        </p:grpSpPr>
        <p:sp>
          <p:nvSpPr>
            <p:cNvPr id="278" name="Google Shape;278;p11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1"/>
          <p:cNvGrpSpPr/>
          <p:nvPr/>
        </p:nvGrpSpPr>
        <p:grpSpPr>
          <a:xfrm rot="5400000">
            <a:off x="10383232" y="6617509"/>
            <a:ext cx="3094812" cy="5344102"/>
            <a:chOff x="428525" y="2080425"/>
            <a:chExt cx="639900" cy="1104975"/>
          </a:xfrm>
        </p:grpSpPr>
        <p:sp>
          <p:nvSpPr>
            <p:cNvPr id="288" name="Google Shape;288;p11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9" name="Google Shape;299;p11"/>
          <p:cNvGrpSpPr/>
          <p:nvPr/>
        </p:nvGrpSpPr>
        <p:grpSpPr>
          <a:xfrm rot="-5806368" flipH="1">
            <a:off x="10198541" y="8903094"/>
            <a:ext cx="3465210" cy="1892968"/>
            <a:chOff x="6928067" y="2555588"/>
            <a:chExt cx="1830919" cy="1000190"/>
          </a:xfrm>
        </p:grpSpPr>
        <p:sp>
          <p:nvSpPr>
            <p:cNvPr id="300" name="Google Shape;300;p11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01" name="Google Shape;301;p11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02" name="Google Shape;302;p11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188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7A3A3"/>
                </a:solidFill>
              </a:rPr>
              <a:pPr/>
              <a:t>‹#›</a:t>
            </a:fld>
            <a:endParaRPr lang="en">
              <a:solidFill>
                <a:srgbClr val="57A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63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" hasCustomPrompt="1"/>
          </p:nvPr>
        </p:nvSpPr>
        <p:spPr>
          <a:xfrm>
            <a:off x="2234650" y="3953750"/>
            <a:ext cx="3392400" cy="1296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3"/>
          </p:nvPr>
        </p:nvSpPr>
        <p:spPr>
          <a:xfrm>
            <a:off x="1426550" y="5568500"/>
            <a:ext cx="50088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1"/>
          </p:nvPr>
        </p:nvSpPr>
        <p:spPr>
          <a:xfrm>
            <a:off x="1426550" y="6478302"/>
            <a:ext cx="50088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7447724" y="3953750"/>
            <a:ext cx="3392400" cy="1296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6639624" y="5568500"/>
            <a:ext cx="50088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6"/>
          </p:nvPr>
        </p:nvSpPr>
        <p:spPr>
          <a:xfrm>
            <a:off x="6639624" y="6478302"/>
            <a:ext cx="50088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12660800" y="3953750"/>
            <a:ext cx="3392400" cy="1296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11852698" y="5568500"/>
            <a:ext cx="50088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9"/>
          </p:nvPr>
        </p:nvSpPr>
        <p:spPr>
          <a:xfrm>
            <a:off x="11852700" y="6478302"/>
            <a:ext cx="50088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172958" y="-418224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5" name="Google Shape;325;p13"/>
          <p:cNvGrpSpPr/>
          <p:nvPr/>
        </p:nvGrpSpPr>
        <p:grpSpPr>
          <a:xfrm>
            <a:off x="-435157" y="8372558"/>
            <a:ext cx="3196478" cy="1493680"/>
            <a:chOff x="2431350" y="1519275"/>
            <a:chExt cx="925925" cy="432675"/>
          </a:xfrm>
        </p:grpSpPr>
        <p:sp>
          <p:nvSpPr>
            <p:cNvPr id="326" name="Google Shape;326;p1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2" name="Google Shape;332;p13"/>
          <p:cNvSpPr/>
          <p:nvPr/>
        </p:nvSpPr>
        <p:spPr>
          <a:xfrm rot="6641666">
            <a:off x="-320077" y="476751"/>
            <a:ext cx="2402326" cy="1791910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 rot="-5400000">
            <a:off x="15540558" y="8406449"/>
            <a:ext cx="2641812" cy="295391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4" name="Google Shape;334;p13"/>
          <p:cNvGrpSpPr/>
          <p:nvPr/>
        </p:nvGrpSpPr>
        <p:grpSpPr>
          <a:xfrm rot="-5400000" flipH="1">
            <a:off x="16245631" y="8172922"/>
            <a:ext cx="3465198" cy="1892960"/>
            <a:chOff x="6928067" y="2555588"/>
            <a:chExt cx="1830919" cy="1000190"/>
          </a:xfrm>
        </p:grpSpPr>
        <p:sp>
          <p:nvSpPr>
            <p:cNvPr id="335" name="Google Shape;335;p1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6" name="Google Shape;336;p1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346" name="Google Shape;346;p13"/>
          <p:cNvSpPr/>
          <p:nvPr/>
        </p:nvSpPr>
        <p:spPr>
          <a:xfrm rot="-8999932" flipH="1">
            <a:off x="15558408" y="9047316"/>
            <a:ext cx="3520468" cy="1726252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7" name="Google Shape;347;p13"/>
          <p:cNvGrpSpPr/>
          <p:nvPr/>
        </p:nvGrpSpPr>
        <p:grpSpPr>
          <a:xfrm rot="5400000">
            <a:off x="15823481" y="833200"/>
            <a:ext cx="2322390" cy="1468776"/>
            <a:chOff x="5161625" y="732525"/>
            <a:chExt cx="456050" cy="288425"/>
          </a:xfrm>
        </p:grpSpPr>
        <p:sp>
          <p:nvSpPr>
            <p:cNvPr id="348" name="Google Shape;348;p1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309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>
            <a:spLocks noGrp="1"/>
          </p:cNvSpPr>
          <p:nvPr>
            <p:ph type="title"/>
          </p:nvPr>
        </p:nvSpPr>
        <p:spPr>
          <a:xfrm>
            <a:off x="1676900" y="52637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subTitle" idx="1"/>
          </p:nvPr>
        </p:nvSpPr>
        <p:spPr>
          <a:xfrm>
            <a:off x="1676900" y="6173500"/>
            <a:ext cx="4846200" cy="1690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4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4"/>
          <p:cNvSpPr txBox="1">
            <a:spLocks noGrp="1"/>
          </p:cNvSpPr>
          <p:nvPr>
            <p:ph type="title" idx="3"/>
          </p:nvPr>
        </p:nvSpPr>
        <p:spPr>
          <a:xfrm>
            <a:off x="6720842" y="52637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2" name="Google Shape;362;p14"/>
          <p:cNvSpPr txBox="1">
            <a:spLocks noGrp="1"/>
          </p:cNvSpPr>
          <p:nvPr>
            <p:ph type="subTitle" idx="4"/>
          </p:nvPr>
        </p:nvSpPr>
        <p:spPr>
          <a:xfrm>
            <a:off x="6720848" y="6173500"/>
            <a:ext cx="4846200" cy="1690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4"/>
          <p:cNvSpPr txBox="1">
            <a:spLocks noGrp="1"/>
          </p:cNvSpPr>
          <p:nvPr>
            <p:ph type="title" idx="5"/>
          </p:nvPr>
        </p:nvSpPr>
        <p:spPr>
          <a:xfrm>
            <a:off x="11764782" y="52637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4" name="Google Shape;364;p14"/>
          <p:cNvSpPr txBox="1">
            <a:spLocks noGrp="1"/>
          </p:cNvSpPr>
          <p:nvPr>
            <p:ph type="subTitle" idx="6"/>
          </p:nvPr>
        </p:nvSpPr>
        <p:spPr>
          <a:xfrm>
            <a:off x="11764794" y="6173500"/>
            <a:ext cx="4846200" cy="1690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16611001" y="-334050"/>
            <a:ext cx="1955450" cy="218630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66" name="Google Shape;366;p14"/>
          <p:cNvGrpSpPr/>
          <p:nvPr/>
        </p:nvGrpSpPr>
        <p:grpSpPr>
          <a:xfrm rot="5400000">
            <a:off x="15903479" y="1717974"/>
            <a:ext cx="2322390" cy="1468776"/>
            <a:chOff x="5161625" y="732525"/>
            <a:chExt cx="456050" cy="288425"/>
          </a:xfrm>
        </p:grpSpPr>
        <p:sp>
          <p:nvSpPr>
            <p:cNvPr id="367" name="Google Shape;367;p1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-383192" y="8792076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14"/>
          <p:cNvSpPr/>
          <p:nvPr/>
        </p:nvSpPr>
        <p:spPr>
          <a:xfrm rot="9900051">
            <a:off x="-559191" y="7651869"/>
            <a:ext cx="3057206" cy="2768110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717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4122626" y="353715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4122626" y="4446950"/>
            <a:ext cx="4846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title" idx="3"/>
          </p:nvPr>
        </p:nvSpPr>
        <p:spPr>
          <a:xfrm>
            <a:off x="9318966" y="353715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9318966" y="4446950"/>
            <a:ext cx="4846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title" idx="5"/>
          </p:nvPr>
        </p:nvSpPr>
        <p:spPr>
          <a:xfrm>
            <a:off x="4122626" y="63946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subTitle" idx="6"/>
          </p:nvPr>
        </p:nvSpPr>
        <p:spPr>
          <a:xfrm>
            <a:off x="4122626" y="7304400"/>
            <a:ext cx="4846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title" idx="7"/>
          </p:nvPr>
        </p:nvSpPr>
        <p:spPr>
          <a:xfrm>
            <a:off x="9318966" y="63946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subTitle" idx="8"/>
          </p:nvPr>
        </p:nvSpPr>
        <p:spPr>
          <a:xfrm>
            <a:off x="9318966" y="7304400"/>
            <a:ext cx="4846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 rot="10800000">
            <a:off x="-588227" y="8733776"/>
            <a:ext cx="3323886" cy="1553216"/>
            <a:chOff x="2431350" y="1519275"/>
            <a:chExt cx="925925" cy="432675"/>
          </a:xfrm>
        </p:grpSpPr>
        <p:sp>
          <p:nvSpPr>
            <p:cNvPr id="389" name="Google Shape;389;p1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5"/>
          <p:cNvGrpSpPr/>
          <p:nvPr/>
        </p:nvGrpSpPr>
        <p:grpSpPr>
          <a:xfrm rot="5400000">
            <a:off x="-708139" y="7118822"/>
            <a:ext cx="2322390" cy="1468776"/>
            <a:chOff x="5161625" y="732525"/>
            <a:chExt cx="456050" cy="288425"/>
          </a:xfrm>
        </p:grpSpPr>
        <p:sp>
          <p:nvSpPr>
            <p:cNvPr id="396" name="Google Shape;396;p1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5" name="Google Shape;405;p15"/>
          <p:cNvSpPr/>
          <p:nvPr/>
        </p:nvSpPr>
        <p:spPr>
          <a:xfrm rot="10800000">
            <a:off x="16437274" y="-202510"/>
            <a:ext cx="2290028" cy="256037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6" name="Google Shape;406;p15"/>
          <p:cNvGrpSpPr/>
          <p:nvPr/>
        </p:nvGrpSpPr>
        <p:grpSpPr>
          <a:xfrm rot="10800000" flipH="1">
            <a:off x="15418891" y="-711100"/>
            <a:ext cx="3003806" cy="1640912"/>
            <a:chOff x="6928067" y="2555588"/>
            <a:chExt cx="1830919" cy="1000190"/>
          </a:xfrm>
        </p:grpSpPr>
        <p:sp>
          <p:nvSpPr>
            <p:cNvPr id="407" name="Google Shape;407;p15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418" name="Google Shape;418;p15"/>
          <p:cNvSpPr/>
          <p:nvPr/>
        </p:nvSpPr>
        <p:spPr>
          <a:xfrm rot="7200088" flipH="1">
            <a:off x="16080016" y="-66811"/>
            <a:ext cx="3051560" cy="1496314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727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1676926" y="35931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"/>
          </p:nvPr>
        </p:nvSpPr>
        <p:spPr>
          <a:xfrm>
            <a:off x="1676926" y="4502900"/>
            <a:ext cx="4846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title" idx="2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3"/>
          </p:nvPr>
        </p:nvSpPr>
        <p:spPr>
          <a:xfrm>
            <a:off x="6720866" y="35931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4"/>
          </p:nvPr>
        </p:nvSpPr>
        <p:spPr>
          <a:xfrm>
            <a:off x="6720866" y="4502900"/>
            <a:ext cx="4846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title" idx="5"/>
          </p:nvPr>
        </p:nvSpPr>
        <p:spPr>
          <a:xfrm>
            <a:off x="1676926" y="70016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6"/>
          </p:nvPr>
        </p:nvSpPr>
        <p:spPr>
          <a:xfrm>
            <a:off x="1676926" y="7911400"/>
            <a:ext cx="4846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title" idx="7"/>
          </p:nvPr>
        </p:nvSpPr>
        <p:spPr>
          <a:xfrm>
            <a:off x="6720866" y="70016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8"/>
          </p:nvPr>
        </p:nvSpPr>
        <p:spPr>
          <a:xfrm>
            <a:off x="6720866" y="7911400"/>
            <a:ext cx="4846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title" idx="9"/>
          </p:nvPr>
        </p:nvSpPr>
        <p:spPr>
          <a:xfrm>
            <a:off x="11764766" y="35931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3"/>
          </p:nvPr>
        </p:nvSpPr>
        <p:spPr>
          <a:xfrm>
            <a:off x="11764766" y="4502900"/>
            <a:ext cx="4846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14"/>
          </p:nvPr>
        </p:nvSpPr>
        <p:spPr>
          <a:xfrm>
            <a:off x="11764766" y="7001600"/>
            <a:ext cx="4846200" cy="992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5"/>
          </p:nvPr>
        </p:nvSpPr>
        <p:spPr>
          <a:xfrm>
            <a:off x="11764766" y="7911400"/>
            <a:ext cx="4846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16403043" y="-304799"/>
            <a:ext cx="2951718" cy="218627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16610926" y="584921"/>
            <a:ext cx="2402304" cy="1791894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-528999" y="8396450"/>
            <a:ext cx="1955450" cy="218630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6" name="Google Shape;436;p16"/>
          <p:cNvGrpSpPr/>
          <p:nvPr/>
        </p:nvGrpSpPr>
        <p:grpSpPr>
          <a:xfrm rot="5400000">
            <a:off x="-590769" y="7199100"/>
            <a:ext cx="2322390" cy="1468776"/>
            <a:chOff x="5161625" y="732525"/>
            <a:chExt cx="456050" cy="288425"/>
          </a:xfrm>
        </p:grpSpPr>
        <p:sp>
          <p:nvSpPr>
            <p:cNvPr id="437" name="Google Shape;437;p1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950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"/>
          <p:cNvSpPr txBox="1">
            <a:spLocks noGrp="1"/>
          </p:cNvSpPr>
          <p:nvPr>
            <p:ph type="subTitle" idx="1"/>
          </p:nvPr>
        </p:nvSpPr>
        <p:spPr>
          <a:xfrm>
            <a:off x="2370750" y="5006200"/>
            <a:ext cx="6370200" cy="2306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/>
          <p:nvPr/>
        </p:nvSpPr>
        <p:spPr>
          <a:xfrm>
            <a:off x="6358" y="8787376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17"/>
          <p:cNvSpPr/>
          <p:nvPr/>
        </p:nvSpPr>
        <p:spPr>
          <a:xfrm rot="6641666">
            <a:off x="-320127" y="8560351"/>
            <a:ext cx="2402326" cy="1791910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51" name="Google Shape;451;p17"/>
          <p:cNvGrpSpPr/>
          <p:nvPr/>
        </p:nvGrpSpPr>
        <p:grpSpPr>
          <a:xfrm>
            <a:off x="15452355" y="223950"/>
            <a:ext cx="2322390" cy="1468776"/>
            <a:chOff x="5161625" y="732525"/>
            <a:chExt cx="456050" cy="288425"/>
          </a:xfrm>
        </p:grpSpPr>
        <p:sp>
          <p:nvSpPr>
            <p:cNvPr id="452" name="Google Shape;452;p1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210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8"/>
          <p:cNvGrpSpPr/>
          <p:nvPr/>
        </p:nvGrpSpPr>
        <p:grpSpPr>
          <a:xfrm rot="6300008">
            <a:off x="-9402" y="857386"/>
            <a:ext cx="2322352" cy="1468752"/>
            <a:chOff x="5161625" y="732525"/>
            <a:chExt cx="456050" cy="288425"/>
          </a:xfrm>
        </p:grpSpPr>
        <p:sp>
          <p:nvSpPr>
            <p:cNvPr id="463" name="Google Shape;463;p18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2" name="Google Shape;472;p18"/>
          <p:cNvGrpSpPr/>
          <p:nvPr/>
        </p:nvGrpSpPr>
        <p:grpSpPr>
          <a:xfrm rot="10800000">
            <a:off x="15788181" y="8564750"/>
            <a:ext cx="2322390" cy="1468776"/>
            <a:chOff x="5161625" y="732525"/>
            <a:chExt cx="456050" cy="288425"/>
          </a:xfrm>
        </p:grpSpPr>
        <p:sp>
          <p:nvSpPr>
            <p:cNvPr id="473" name="Google Shape;473;p18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82" name="Google Shape;482;p18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553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"/>
          <p:cNvSpPr txBox="1">
            <a:spLocks noGrp="1"/>
          </p:cNvSpPr>
          <p:nvPr>
            <p:ph type="title" hasCustomPrompt="1"/>
          </p:nvPr>
        </p:nvSpPr>
        <p:spPr>
          <a:xfrm>
            <a:off x="1634150" y="3938200"/>
            <a:ext cx="4594200" cy="1296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19"/>
          <p:cNvSpPr txBox="1">
            <a:spLocks noGrp="1"/>
          </p:cNvSpPr>
          <p:nvPr>
            <p:ph type="subTitle" idx="1"/>
          </p:nvPr>
        </p:nvSpPr>
        <p:spPr>
          <a:xfrm>
            <a:off x="1633874" y="5234800"/>
            <a:ext cx="4594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9"/>
          <p:cNvSpPr txBox="1">
            <a:spLocks noGrp="1"/>
          </p:cNvSpPr>
          <p:nvPr>
            <p:ph type="title" idx="2" hasCustomPrompt="1"/>
          </p:nvPr>
        </p:nvSpPr>
        <p:spPr>
          <a:xfrm>
            <a:off x="6846850" y="3938200"/>
            <a:ext cx="4594200" cy="1296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7" name="Google Shape;487;p19"/>
          <p:cNvSpPr txBox="1">
            <a:spLocks noGrp="1"/>
          </p:cNvSpPr>
          <p:nvPr>
            <p:ph type="subTitle" idx="3"/>
          </p:nvPr>
        </p:nvSpPr>
        <p:spPr>
          <a:xfrm>
            <a:off x="6846942" y="5234800"/>
            <a:ext cx="45942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9"/>
          <p:cNvSpPr txBox="1">
            <a:spLocks noGrp="1"/>
          </p:cNvSpPr>
          <p:nvPr>
            <p:ph type="title" idx="4" hasCustomPrompt="1"/>
          </p:nvPr>
        </p:nvSpPr>
        <p:spPr>
          <a:xfrm>
            <a:off x="12059700" y="3938200"/>
            <a:ext cx="4594800" cy="1296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9" name="Google Shape;489;p19"/>
          <p:cNvSpPr txBox="1">
            <a:spLocks noGrp="1"/>
          </p:cNvSpPr>
          <p:nvPr>
            <p:ph type="subTitle" idx="5"/>
          </p:nvPr>
        </p:nvSpPr>
        <p:spPr>
          <a:xfrm>
            <a:off x="12059792" y="5234800"/>
            <a:ext cx="4594800" cy="1296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9"/>
          <p:cNvSpPr/>
          <p:nvPr/>
        </p:nvSpPr>
        <p:spPr>
          <a:xfrm>
            <a:off x="-645542" y="-536450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1" name="Google Shape;491;p19"/>
          <p:cNvSpPr/>
          <p:nvPr/>
        </p:nvSpPr>
        <p:spPr>
          <a:xfrm rot="9900051">
            <a:off x="-973941" y="-457455"/>
            <a:ext cx="3057206" cy="2768110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19"/>
          <p:cNvSpPr/>
          <p:nvPr/>
        </p:nvSpPr>
        <p:spPr>
          <a:xfrm>
            <a:off x="10032158" y="8685550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19"/>
          <p:cNvSpPr/>
          <p:nvPr/>
        </p:nvSpPr>
        <p:spPr>
          <a:xfrm>
            <a:off x="11509976" y="8685571"/>
            <a:ext cx="2402304" cy="1791894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33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0"/>
          <p:cNvSpPr txBox="1">
            <a:spLocks noGrp="1"/>
          </p:cNvSpPr>
          <p:nvPr>
            <p:ph type="ctrTitle"/>
          </p:nvPr>
        </p:nvSpPr>
        <p:spPr>
          <a:xfrm>
            <a:off x="5023150" y="774200"/>
            <a:ext cx="8241600" cy="230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subTitle" idx="1"/>
          </p:nvPr>
        </p:nvSpPr>
        <p:spPr>
          <a:xfrm>
            <a:off x="5023200" y="3468912"/>
            <a:ext cx="8241600" cy="2253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497" name="Google Shape;497;p20"/>
          <p:cNvSpPr/>
          <p:nvPr/>
        </p:nvSpPr>
        <p:spPr>
          <a:xfrm rot="10800000">
            <a:off x="6817812" y="9610978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8" name="Google Shape;498;p20"/>
          <p:cNvGrpSpPr/>
          <p:nvPr/>
        </p:nvGrpSpPr>
        <p:grpSpPr>
          <a:xfrm rot="-5400000">
            <a:off x="-1217730" y="7524618"/>
            <a:ext cx="5143416" cy="2402360"/>
            <a:chOff x="1438325" y="603625"/>
            <a:chExt cx="1613975" cy="753800"/>
          </a:xfrm>
        </p:grpSpPr>
        <p:sp>
          <p:nvSpPr>
            <p:cNvPr id="499" name="Google Shape;499;p20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05" name="Google Shape;505;p20"/>
          <p:cNvSpPr/>
          <p:nvPr/>
        </p:nvSpPr>
        <p:spPr>
          <a:xfrm rot="5400000">
            <a:off x="-334949" y="1234123"/>
            <a:ext cx="1958970" cy="259973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6" name="Google Shape;506;p20"/>
          <p:cNvSpPr/>
          <p:nvPr/>
        </p:nvSpPr>
        <p:spPr>
          <a:xfrm rot="-899949">
            <a:off x="7528281" y="9311267"/>
            <a:ext cx="3057206" cy="2768110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7" name="Google Shape;507;p20"/>
          <p:cNvSpPr/>
          <p:nvPr/>
        </p:nvSpPr>
        <p:spPr>
          <a:xfrm rot="-2700084" flipH="1">
            <a:off x="-882140" y="1101917"/>
            <a:ext cx="3520440" cy="1726290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8" name="Google Shape;508;p20"/>
          <p:cNvGrpSpPr/>
          <p:nvPr/>
        </p:nvGrpSpPr>
        <p:grpSpPr>
          <a:xfrm>
            <a:off x="1305079" y="2702024"/>
            <a:ext cx="2322390" cy="1468776"/>
            <a:chOff x="5161625" y="732525"/>
            <a:chExt cx="456050" cy="288425"/>
          </a:xfrm>
        </p:grpSpPr>
        <p:sp>
          <p:nvSpPr>
            <p:cNvPr id="509" name="Google Shape;509;p2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8" name="Google Shape;518;p20"/>
          <p:cNvGrpSpPr/>
          <p:nvPr/>
        </p:nvGrpSpPr>
        <p:grpSpPr>
          <a:xfrm rot="2923180">
            <a:off x="15139371" y="597018"/>
            <a:ext cx="2322334" cy="1468740"/>
            <a:chOff x="5161625" y="732525"/>
            <a:chExt cx="456050" cy="288425"/>
          </a:xfrm>
        </p:grpSpPr>
        <p:sp>
          <p:nvSpPr>
            <p:cNvPr id="519" name="Google Shape;519;p2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8" name="Google Shape;528;p20"/>
          <p:cNvGrpSpPr/>
          <p:nvPr/>
        </p:nvGrpSpPr>
        <p:grpSpPr>
          <a:xfrm>
            <a:off x="15993287" y="3773706"/>
            <a:ext cx="2724822" cy="4705204"/>
            <a:chOff x="428525" y="2080425"/>
            <a:chExt cx="639900" cy="1104975"/>
          </a:xfrm>
        </p:grpSpPr>
        <p:sp>
          <p:nvSpPr>
            <p:cNvPr id="529" name="Google Shape;529;p20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0" name="Google Shape;540;p20"/>
          <p:cNvSpPr/>
          <p:nvPr/>
        </p:nvSpPr>
        <p:spPr>
          <a:xfrm rot="10800000" flipH="1">
            <a:off x="16495876" y="435821"/>
            <a:ext cx="2402304" cy="1791894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41" name="Google Shape;541;p20"/>
          <p:cNvGrpSpPr/>
          <p:nvPr/>
        </p:nvGrpSpPr>
        <p:grpSpPr>
          <a:xfrm rot="-7492646" flipH="1">
            <a:off x="15218417" y="5112680"/>
            <a:ext cx="3465094" cy="1892904"/>
            <a:chOff x="6928067" y="2555588"/>
            <a:chExt cx="1830919" cy="1000190"/>
          </a:xfrm>
        </p:grpSpPr>
        <p:sp>
          <p:nvSpPr>
            <p:cNvPr id="542" name="Google Shape;542;p20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3" name="Google Shape;543;p20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44" name="Google Shape;544;p20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0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0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8632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575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7085705" y="-1408876"/>
            <a:ext cx="2724822" cy="4705204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6648391" y="402006"/>
            <a:ext cx="3465094" cy="1892904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6358" y="8787376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0" name="Google Shape;580;p22"/>
          <p:cNvSpPr/>
          <p:nvPr/>
        </p:nvSpPr>
        <p:spPr>
          <a:xfrm rot="6641666">
            <a:off x="-320127" y="8560351"/>
            <a:ext cx="2402326" cy="1791910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15651290" y="6783172"/>
            <a:ext cx="3439272" cy="254739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15644497" y="6527186"/>
            <a:ext cx="3057214" cy="2768116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83" name="Google Shape;583;p22"/>
          <p:cNvGrpSpPr/>
          <p:nvPr/>
        </p:nvGrpSpPr>
        <p:grpSpPr>
          <a:xfrm>
            <a:off x="2663679" y="8563974"/>
            <a:ext cx="2322390" cy="1468776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15700253" y="5358224"/>
            <a:ext cx="2322390" cy="1468776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84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15167659" y="4838457"/>
            <a:ext cx="3684626" cy="1721786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16786795" y="4623788"/>
            <a:ext cx="1038994" cy="574594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15706162" y="4283097"/>
            <a:ext cx="1141608" cy="6156286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1028599" y="-535599"/>
            <a:ext cx="4608422" cy="11628030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23"/>
          <p:cNvSpPr/>
          <p:nvPr/>
        </p:nvSpPr>
        <p:spPr>
          <a:xfrm rot="-6299968">
            <a:off x="2152928" y="-264774"/>
            <a:ext cx="2402356" cy="1791932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2449979" y="6900074"/>
            <a:ext cx="2322390" cy="1468776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90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375200"/>
            <a:ext cx="154350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57A3A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57A3A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421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5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1.sv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5.sv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7.sv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3.svg"/><Relationship Id="rId5" Type="http://schemas.openxmlformats.org/officeDocument/2006/relationships/image" Target="../media/image49.sv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7.sv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7.sv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7.sv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7.sv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svg"/><Relationship Id="rId5" Type="http://schemas.openxmlformats.org/officeDocument/2006/relationships/image" Target="../media/image49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5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26.svg"/><Relationship Id="rId5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6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30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ctrTitle"/>
          </p:nvPr>
        </p:nvSpPr>
        <p:spPr>
          <a:xfrm>
            <a:off x="2234100" y="3771900"/>
            <a:ext cx="13563600" cy="182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" sz="1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NGHĨA CỦA CÂU</a:t>
            </a:r>
            <a:endParaRPr sz="1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53" name="Google Shape;653;p26"/>
          <p:cNvCxnSpPr/>
          <p:nvPr/>
        </p:nvCxnSpPr>
        <p:spPr>
          <a:xfrm>
            <a:off x="5334000" y="6057900"/>
            <a:ext cx="736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83570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87750" y="7047936"/>
            <a:ext cx="3239064" cy="32390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30265">
            <a:off x="-2217988" y="8367648"/>
            <a:ext cx="4435977" cy="2217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3920" y="4678150"/>
            <a:ext cx="2678005" cy="16101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50986" y="517547"/>
            <a:ext cx="7564814" cy="909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Câu</a:t>
            </a:r>
            <a:r>
              <a:rPr lang="en-US" sz="6399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biểu</a:t>
            </a:r>
            <a:r>
              <a:rPr lang="en-US" sz="6399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hiện</a:t>
            </a:r>
            <a:r>
              <a:rPr lang="en-US" sz="6399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sự</a:t>
            </a:r>
            <a:r>
              <a:rPr lang="en-US" sz="6399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tồn</a:t>
            </a:r>
            <a:r>
              <a:rPr lang="en-US" sz="6399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tại</a:t>
            </a:r>
            <a:endParaRPr lang="en-US" sz="6399" dirty="0">
              <a:solidFill>
                <a:srgbClr val="DC3C4D"/>
              </a:solidFill>
              <a:latin typeface="Asap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13556" y="2370054"/>
            <a:ext cx="8907244" cy="236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“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Còn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bạc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,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còn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tiền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,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còn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đệ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tử</a:t>
            </a:r>
            <a:endParaRPr lang="en-US" sz="4500" dirty="0" smtClean="0">
              <a:solidFill>
                <a:srgbClr val="000000"/>
              </a:solidFill>
              <a:latin typeface="Asap Condensed Italics"/>
            </a:endParaRPr>
          </a:p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Hết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cơm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,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hết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rượu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,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hết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ông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tôi</a:t>
            </a:r>
            <a:r>
              <a:rPr lang="en-US" sz="4500" dirty="0" smtClean="0">
                <a:solidFill>
                  <a:srgbClr val="000000"/>
                </a:solidFill>
                <a:latin typeface="Asap Condensed"/>
              </a:rPr>
              <a:t>”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en-US" sz="4500" dirty="0" smtClean="0">
                <a:solidFill>
                  <a:srgbClr val="000000"/>
                </a:solidFill>
                <a:latin typeface="Asap Condensed"/>
              </a:rPr>
              <a:t>(</a:t>
            </a:r>
            <a:r>
              <a:rPr lang="en-US" sz="4500" dirty="0" err="1" smtClean="0">
                <a:solidFill>
                  <a:srgbClr val="000000"/>
                </a:solidFill>
                <a:latin typeface="Asap Condensed"/>
              </a:rPr>
              <a:t>Nguyễn</a:t>
            </a:r>
            <a:r>
              <a:rPr lang="en-US" sz="4500" dirty="0" smtClean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Bỉnh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Khiêm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Thói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đời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48842" y="5521325"/>
            <a:ext cx="12032060" cy="64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thơ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trên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sử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dụng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động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để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chỉ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tồn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tại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?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94940" y="7503321"/>
            <a:ext cx="917826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Mô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Thành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phần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+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Động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tồn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tại</a:t>
            </a:r>
            <a:endParaRPr lang="en-US" sz="4500" dirty="0">
              <a:solidFill>
                <a:srgbClr val="000000"/>
              </a:solidFill>
              <a:latin typeface="Asap Condensed Bold"/>
            </a:endParaRP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(VD: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còn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hết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)/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vật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tồn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tại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(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cơm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áo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...)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0" y="30861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0861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45644" y="30861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13556" y="38481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10400" y="38481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05777" y="384810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30265">
            <a:off x="-2217988" y="8367648"/>
            <a:ext cx="4435977" cy="2217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3920" y="4678150"/>
            <a:ext cx="2678005" cy="1610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98084" y="7353300"/>
            <a:ext cx="2158317" cy="23396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81797" y="597535"/>
            <a:ext cx="6649442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Câu</a:t>
            </a:r>
            <a:r>
              <a:rPr lang="en-US" sz="6399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biểu</a:t>
            </a:r>
            <a:r>
              <a:rPr lang="en-US" sz="6399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hiện</a:t>
            </a:r>
            <a:r>
              <a:rPr lang="en-US" sz="6399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quan</a:t>
            </a:r>
            <a:r>
              <a:rPr lang="en-US" sz="6399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DC3C4D"/>
                </a:solidFill>
                <a:latin typeface="Asap Condensed Bold"/>
              </a:rPr>
              <a:t>hệ</a:t>
            </a:r>
            <a:endParaRPr lang="en-US" sz="6399" dirty="0">
              <a:solidFill>
                <a:srgbClr val="DC3C4D"/>
              </a:solidFill>
              <a:latin typeface="Asap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36661" y="2305965"/>
            <a:ext cx="7840067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“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Đội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Tảo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tay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vai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vế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làng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”</a:t>
            </a:r>
          </a:p>
          <a:p>
            <a:pPr algn="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(Nam Cao,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Chí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Phèo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63859" y="5296073"/>
            <a:ext cx="6386711" cy="64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i="1" dirty="0">
                <a:solidFill>
                  <a:srgbClr val="000000"/>
                </a:solidFill>
                <a:latin typeface="Asap Condensed"/>
              </a:rPr>
              <a:t>“</a:t>
            </a:r>
            <a:r>
              <a:rPr lang="en-US" sz="4500" i="1" dirty="0" err="1">
                <a:solidFill>
                  <a:srgbClr val="000000"/>
                </a:solidFill>
                <a:latin typeface="Asap Condensed"/>
              </a:rPr>
              <a:t>là</a:t>
            </a:r>
            <a:r>
              <a:rPr lang="en-US" sz="4500" i="1" dirty="0">
                <a:solidFill>
                  <a:srgbClr val="000000"/>
                </a:solidFill>
                <a:latin typeface="Asap Condensed"/>
              </a:rPr>
              <a:t>”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vai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trò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gì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?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72168" y="7503321"/>
            <a:ext cx="10203656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Mô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Thành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phần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+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biểu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quan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hệ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(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 smtClean="0">
                <a:solidFill>
                  <a:srgbClr val="000000"/>
                </a:solidFill>
                <a:latin typeface="Asap Condensed Bold"/>
              </a:rPr>
              <a:t>nhưng</a:t>
            </a:r>
            <a:r>
              <a:rPr lang="en-US" sz="4500" dirty="0" smtClean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 smtClean="0">
                <a:solidFill>
                  <a:srgbClr val="000000"/>
                </a:solidFill>
                <a:latin typeface="Asap Condensed Bold"/>
              </a:rPr>
              <a:t>để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do...)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 l="22938" r="15147" b="591"/>
          <a:stretch>
            <a:fillRect/>
          </a:stretch>
        </p:blipFill>
        <p:spPr>
          <a:xfrm>
            <a:off x="12666487" y="114301"/>
            <a:ext cx="5621513" cy="575125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172200" y="29337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57150" y="-1058027"/>
            <a:ext cx="6892972" cy="13766894"/>
            <a:chOff x="0" y="0"/>
            <a:chExt cx="9190629" cy="1835585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0629" cy="91906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165229"/>
              <a:ext cx="9190629" cy="9190629"/>
            </a:xfrm>
            <a:prstGeom prst="rect">
              <a:avLst/>
            </a:prstGeom>
          </p:spPr>
        </p:pic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1438417" y="8114769"/>
            <a:ext cx="3621038" cy="3621038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C0C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523869" y="3244850"/>
            <a:ext cx="8173331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99"/>
              </a:lnSpc>
              <a:spcBef>
                <a:spcPct val="0"/>
              </a:spcBef>
            </a:pP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Từ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ngữ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tham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biểu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nghĩa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sự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việc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thường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đóng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vai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trò</a:t>
            </a:r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 algn="just">
              <a:lnSpc>
                <a:spcPts val="439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Chủ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ngữ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vị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ngữ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>
              <a:lnSpc>
                <a:spcPts val="439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Trạng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ngữ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khởi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ngữ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thành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phần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phụ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khác</a:t>
            </a:r>
            <a:endParaRPr lang="en-US" sz="36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ts val="439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=&gt;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thành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phần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này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chức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năng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biểu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nghĩa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việc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40000" y="3467100"/>
            <a:ext cx="4088209" cy="3002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000" b="1" dirty="0">
                <a:solidFill>
                  <a:srgbClr val="1D7151"/>
                </a:solidFill>
                <a:latin typeface="Paytone One Bold"/>
              </a:rPr>
              <a:t>TỔNG HỢP </a:t>
            </a:r>
          </a:p>
          <a:p>
            <a:pPr algn="ctr">
              <a:lnSpc>
                <a:spcPts val="8100"/>
              </a:lnSpc>
            </a:pPr>
            <a:r>
              <a:rPr lang="en-US" sz="5000" b="1" dirty="0">
                <a:solidFill>
                  <a:srgbClr val="1D7151"/>
                </a:solidFill>
                <a:latin typeface="Paytone One Bold"/>
              </a:rPr>
              <a:t>TỪ CÁC VÍ DỤ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838200" y="1562100"/>
            <a:ext cx="7331263" cy="7848600"/>
            <a:chOff x="0" y="0"/>
            <a:chExt cx="1228195" cy="7274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8195" cy="727482"/>
            </a:xfrm>
            <a:custGeom>
              <a:avLst/>
              <a:gdLst/>
              <a:ahLst/>
              <a:cxnLst/>
              <a:rect l="l" t="t" r="r" b="b"/>
              <a:pathLst>
                <a:path w="1228195" h="727482">
                  <a:moveTo>
                    <a:pt x="0" y="0"/>
                  </a:moveTo>
                  <a:lnTo>
                    <a:pt x="1228195" y="0"/>
                  </a:lnTo>
                  <a:lnTo>
                    <a:pt x="1228195" y="727482"/>
                  </a:lnTo>
                  <a:lnTo>
                    <a:pt x="0" y="727482"/>
                  </a:lnTo>
                  <a:close/>
                </a:path>
              </a:pathLst>
            </a:custGeom>
            <a:solidFill>
              <a:srgbClr val="FFC0C0"/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1295400" y="2324100"/>
            <a:ext cx="6705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“Ao </a:t>
            </a:r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thu lạnh lẽo nước trong veo,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Một chiếc thuyền câu bé tẻo teo.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Sóng biếc theo làn hơi gợn tí,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Lá vàng trước gió </a:t>
            </a:r>
            <a:r>
              <a:rPr lang="en-US" sz="4000" i="1" dirty="0" err="1" smtClean="0">
                <a:latin typeface="Asap Condensed" panose="020B0604020202020204" charset="0"/>
                <a:ea typeface="Segoe UI Symbol" panose="020B0502040204020203" pitchFamily="34" charset="0"/>
              </a:rPr>
              <a:t>khẽ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 </a:t>
            </a:r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đưa vèo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.</a:t>
            </a:r>
          </a:p>
          <a:p>
            <a:endParaRPr lang="vi-VN" sz="4000" i="1" dirty="0">
              <a:latin typeface="Asap Condensed" panose="020B0604020202020204" charset="0"/>
              <a:ea typeface="Segoe UI Symbol" panose="020B0502040204020203" pitchFamily="34" charset="0"/>
            </a:endParaRP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Tầng mây lơ lửng trời xanh ngắt,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Ngõ trúc quanh co khách vắng teo.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Tựa 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gối</a:t>
            </a:r>
            <a:r>
              <a:rPr lang="en-US" sz="4000" i="1" dirty="0">
                <a:latin typeface="Asap Condensed" panose="020B0604020202020204" charset="0"/>
                <a:ea typeface="Segoe UI Symbol" panose="020B0502040204020203" pitchFamily="34" charset="0"/>
              </a:rPr>
              <a:t> </a:t>
            </a:r>
            <a:r>
              <a:rPr lang="en-US" sz="4000" i="1" dirty="0" err="1" smtClean="0">
                <a:latin typeface="Asap Condensed" panose="020B0604020202020204" charset="0"/>
                <a:ea typeface="Segoe UI Symbol" panose="020B0502040204020203" pitchFamily="34" charset="0"/>
              </a:rPr>
              <a:t>buông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 </a:t>
            </a:r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cần lâu chẳng được,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Cá đâu đớp động dưới chân 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bèo.”</a:t>
            </a:r>
          </a:p>
          <a:p>
            <a:r>
              <a:rPr lang="vi-VN" sz="4000" b="0" i="0" dirty="0" smtClean="0">
                <a:effectLst/>
                <a:latin typeface="Asap Condensed" panose="020B0604020202020204" charset="0"/>
                <a:ea typeface="Segoe UI Symbol" panose="020B0502040204020203" pitchFamily="34" charset="0"/>
              </a:rPr>
              <a:t>(Nguyễn Khuyến, </a:t>
            </a:r>
            <a:r>
              <a:rPr lang="vi-VN" sz="4000" b="0" i="1" dirty="0" smtClean="0">
                <a:effectLst/>
                <a:latin typeface="Asap Condensed" panose="020B0604020202020204" charset="0"/>
                <a:ea typeface="Segoe UI Symbol" panose="020B0502040204020203" pitchFamily="34" charset="0"/>
              </a:rPr>
              <a:t>Thu Điếu</a:t>
            </a:r>
            <a:r>
              <a:rPr lang="vi-VN" sz="4000" b="0" i="0" dirty="0" smtClean="0">
                <a:effectLst/>
                <a:latin typeface="Asap Condensed" panose="020B0604020202020204" charset="0"/>
                <a:ea typeface="Segoe UI Symbol" panose="020B0502040204020203" pitchFamily="34" charset="0"/>
              </a:rPr>
              <a:t>)</a:t>
            </a:r>
            <a:endParaRPr lang="vi-VN" sz="4000" b="0" i="0" dirty="0">
              <a:effectLst/>
              <a:latin typeface="Asap Condensed" panose="020B0604020202020204" charset="0"/>
              <a:ea typeface="Segoe UI Symbol" panose="020B0502040204020203" pitchFamily="34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5791200" y="342900"/>
            <a:ext cx="70866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5000" b="1" dirty="0" smtClean="0">
                <a:solidFill>
                  <a:srgbClr val="1D7151"/>
                </a:solidFill>
                <a:latin typeface="Paytone One Bold"/>
              </a:rPr>
              <a:t>Vòng 2. TĂNG TỐC</a:t>
            </a:r>
            <a:endParaRPr lang="en-US" sz="5000" b="1" dirty="0">
              <a:solidFill>
                <a:srgbClr val="1D7151"/>
              </a:solidFill>
              <a:latin typeface="Paytone One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10901" y="2146717"/>
            <a:ext cx="93096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latin typeface="Asap Condensed" panose="020B0604020202020204" charset="0"/>
              </a:rPr>
              <a:t>Câu 1: </a:t>
            </a:r>
            <a:r>
              <a:rPr lang="vi-VN" sz="3500" dirty="0" smtClean="0">
                <a:latin typeface="Asap Condensed" panose="020B0604020202020204" charset="0"/>
              </a:rPr>
              <a:t>Gọi tên loại nghĩa sự việc trong câu thơ thứ nhất.</a:t>
            </a:r>
          </a:p>
          <a:p>
            <a:pPr marL="514350" indent="-514350">
              <a:buAutoNum type="alphaUcPeriod"/>
            </a:pPr>
            <a:r>
              <a:rPr lang="vi-VN" sz="3500" dirty="0" smtClean="0">
                <a:latin typeface="Asap Condensed" panose="020B0604020202020204" charset="0"/>
              </a:rPr>
              <a:t>Trạng thái		B. </a:t>
            </a:r>
            <a:r>
              <a:rPr lang="en-US" sz="3500" dirty="0" err="1">
                <a:latin typeface="Asap Condensed" panose="020B0604020202020204" charset="0"/>
              </a:rPr>
              <a:t>Q</a:t>
            </a:r>
            <a:r>
              <a:rPr lang="en-US" sz="3500" dirty="0" err="1" smtClean="0">
                <a:latin typeface="Asap Condensed" panose="020B0604020202020204" charset="0"/>
              </a:rPr>
              <a:t>uá</a:t>
            </a:r>
            <a:r>
              <a:rPr lang="vi-VN" sz="3500" dirty="0" smtClean="0">
                <a:latin typeface="Asap Condensed" panose="020B0604020202020204" charset="0"/>
              </a:rPr>
              <a:t> trình</a:t>
            </a:r>
          </a:p>
          <a:p>
            <a:r>
              <a:rPr lang="vi-VN" sz="3500" dirty="0" smtClean="0">
                <a:latin typeface="Asap Condensed" panose="020B0604020202020204" charset="0"/>
              </a:rPr>
              <a:t>C. Tư thế			D. Hành động </a:t>
            </a:r>
            <a:endParaRPr lang="en-US" sz="3500" dirty="0">
              <a:latin typeface="Asap Condensed" panose="020B0604020202020204" charset="0"/>
            </a:endParaRPr>
          </a:p>
        </p:txBody>
      </p:sp>
      <p:pic>
        <p:nvPicPr>
          <p:cNvPr id="2052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01" y="2660759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172865" y="4594652"/>
            <a:ext cx="91477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latin typeface="Asap Condensed" panose="020B0604020202020204" charset="0"/>
              </a:rPr>
              <a:t>Câu 2</a:t>
            </a:r>
            <a:r>
              <a:rPr lang="vi-VN" sz="3500" dirty="0" smtClean="0">
                <a:latin typeface="Asap Condensed" panose="020B0604020202020204" charset="0"/>
              </a:rPr>
              <a:t>: Gọi tên loại nghĩa sự việc trong câu thơ thứ hai.</a:t>
            </a:r>
          </a:p>
          <a:p>
            <a:pPr marL="342900" indent="-342900">
              <a:buAutoNum type="alphaUcPeriod"/>
            </a:pPr>
            <a:r>
              <a:rPr lang="vi-VN" sz="3500" dirty="0" smtClean="0">
                <a:latin typeface="Asap Condensed" panose="020B0604020202020204" charset="0"/>
              </a:rPr>
              <a:t>Quan hệ  		B. Trạng thái</a:t>
            </a:r>
          </a:p>
          <a:p>
            <a:r>
              <a:rPr lang="vi-VN" sz="3500" dirty="0" smtClean="0">
                <a:latin typeface="Asap Condensed" panose="020B0604020202020204" charset="0"/>
              </a:rPr>
              <a:t>C. Đặc điểm		D. Tư thế </a:t>
            </a:r>
            <a:endParaRPr lang="en-US" sz="3500" dirty="0">
              <a:latin typeface="Asap Condensed" panose="020B0604020202020204" charset="0"/>
            </a:endParaRPr>
          </a:p>
        </p:txBody>
      </p:sp>
      <p:pic>
        <p:nvPicPr>
          <p:cNvPr id="29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63" y="5774809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206904" y="7075607"/>
            <a:ext cx="90810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latin typeface="Asap Condensed" panose="020B0604020202020204" charset="0"/>
              </a:rPr>
              <a:t>Câu 3</a:t>
            </a:r>
            <a:r>
              <a:rPr lang="vi-VN" sz="3500" dirty="0" smtClean="0">
                <a:latin typeface="Asap Condensed" panose="020B0604020202020204" charset="0"/>
              </a:rPr>
              <a:t>: Gọi tên loại nghĩa sự việc trong câu thơ thứ ba.</a:t>
            </a:r>
          </a:p>
          <a:p>
            <a:pPr marL="342900" indent="-342900">
              <a:buAutoNum type="alphaUcPeriod"/>
            </a:pPr>
            <a:r>
              <a:rPr lang="vi-VN" sz="3500" dirty="0" smtClean="0">
                <a:latin typeface="Asap Condensed" panose="020B0604020202020204" charset="0"/>
              </a:rPr>
              <a:t>Tư thế 				B. Đặc điểm</a:t>
            </a:r>
          </a:p>
          <a:p>
            <a:r>
              <a:rPr lang="vi-VN" sz="3500" dirty="0" smtClean="0">
                <a:latin typeface="Asap Condensed" panose="020B0604020202020204" charset="0"/>
              </a:rPr>
              <a:t>C. Hành động			D. </a:t>
            </a:r>
            <a:r>
              <a:rPr lang="en-US" sz="3500" dirty="0" err="1">
                <a:latin typeface="Asap Condensed" panose="020B0604020202020204" charset="0"/>
              </a:rPr>
              <a:t>Q</a:t>
            </a:r>
            <a:r>
              <a:rPr lang="en-US" sz="3500" dirty="0" err="1" smtClean="0">
                <a:latin typeface="Asap Condensed" panose="020B0604020202020204" charset="0"/>
              </a:rPr>
              <a:t>uá</a:t>
            </a:r>
            <a:r>
              <a:rPr lang="vi-VN" sz="3500" dirty="0" smtClean="0">
                <a:latin typeface="Asap Condensed" panose="020B0604020202020204" charset="0"/>
              </a:rPr>
              <a:t> trình</a:t>
            </a:r>
            <a:endParaRPr lang="en-US" sz="3500" dirty="0">
              <a:latin typeface="Asap Condensed" panose="020B0604020202020204" charset="0"/>
            </a:endParaRPr>
          </a:p>
        </p:txBody>
      </p:sp>
      <p:pic>
        <p:nvPicPr>
          <p:cNvPr id="32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287" y="8174167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2819400" y="2933700"/>
            <a:ext cx="1600200" cy="318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86400" y="2933700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>
            <a:off x="5486400" y="3543300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4" name="Straight Connector 2053"/>
          <p:cNvCxnSpPr/>
          <p:nvPr/>
        </p:nvCxnSpPr>
        <p:spPr>
          <a:xfrm>
            <a:off x="5486400" y="4229100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20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838200" y="1562100"/>
            <a:ext cx="7331263" cy="7848600"/>
            <a:chOff x="0" y="0"/>
            <a:chExt cx="1228195" cy="7274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8195" cy="727482"/>
            </a:xfrm>
            <a:custGeom>
              <a:avLst/>
              <a:gdLst/>
              <a:ahLst/>
              <a:cxnLst/>
              <a:rect l="l" t="t" r="r" b="b"/>
              <a:pathLst>
                <a:path w="1228195" h="727482">
                  <a:moveTo>
                    <a:pt x="0" y="0"/>
                  </a:moveTo>
                  <a:lnTo>
                    <a:pt x="1228195" y="0"/>
                  </a:lnTo>
                  <a:lnTo>
                    <a:pt x="1228195" y="727482"/>
                  </a:lnTo>
                  <a:lnTo>
                    <a:pt x="0" y="727482"/>
                  </a:lnTo>
                  <a:close/>
                </a:path>
              </a:pathLst>
            </a:custGeom>
            <a:solidFill>
              <a:srgbClr val="FFC0C0"/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1295400" y="2324100"/>
            <a:ext cx="6705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“Ao </a:t>
            </a:r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thu lạnh lẽo nước trong veo,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Một chiếc thuyền câu bé tẻo teo.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Sóng biếc theo làn hơi gợn tí,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Lá vàng trước gió </a:t>
            </a:r>
            <a:r>
              <a:rPr lang="en-US" sz="4000" i="1" dirty="0" err="1" smtClean="0">
                <a:latin typeface="Asap Condensed" panose="020B0604020202020204" charset="0"/>
                <a:ea typeface="Segoe UI Symbol" panose="020B0502040204020203" pitchFamily="34" charset="0"/>
              </a:rPr>
              <a:t>khẽ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 </a:t>
            </a:r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đưa vèo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.</a:t>
            </a:r>
          </a:p>
          <a:p>
            <a:endParaRPr lang="vi-VN" sz="4000" i="1" dirty="0">
              <a:latin typeface="Asap Condensed" panose="020B0604020202020204" charset="0"/>
              <a:ea typeface="Segoe UI Symbol" panose="020B0502040204020203" pitchFamily="34" charset="0"/>
            </a:endParaRP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Tầng mây lơ lửng trời xanh ngắt,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Ngõ trúc quanh co khách vắng teo.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Tựa 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gối</a:t>
            </a:r>
            <a:r>
              <a:rPr lang="en-US" sz="4000" i="1" dirty="0">
                <a:latin typeface="Asap Condensed" panose="020B0604020202020204" charset="0"/>
                <a:ea typeface="Segoe UI Symbol" panose="020B0502040204020203" pitchFamily="34" charset="0"/>
              </a:rPr>
              <a:t> </a:t>
            </a:r>
            <a:r>
              <a:rPr lang="en-US" sz="4000" i="1" dirty="0" err="1" smtClean="0">
                <a:latin typeface="Asap Condensed" panose="020B0604020202020204" charset="0"/>
                <a:ea typeface="Segoe UI Symbol" panose="020B0502040204020203" pitchFamily="34" charset="0"/>
              </a:rPr>
              <a:t>buông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 </a:t>
            </a:r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cần lâu chẳng được,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Cá đâu đớp động dưới chân 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bèo.”</a:t>
            </a:r>
          </a:p>
          <a:p>
            <a:r>
              <a:rPr lang="vi-VN" sz="4000" b="0" i="0" dirty="0" smtClean="0">
                <a:effectLst/>
                <a:latin typeface="Asap Condensed" panose="020B0604020202020204" charset="0"/>
                <a:ea typeface="Segoe UI Symbol" panose="020B0502040204020203" pitchFamily="34" charset="0"/>
              </a:rPr>
              <a:t>(Nguyễn Khuyến, </a:t>
            </a:r>
            <a:r>
              <a:rPr lang="vi-VN" sz="4000" b="0" i="1" dirty="0" smtClean="0">
                <a:effectLst/>
                <a:latin typeface="Asap Condensed" panose="020B0604020202020204" charset="0"/>
                <a:ea typeface="Segoe UI Symbol" panose="020B0502040204020203" pitchFamily="34" charset="0"/>
              </a:rPr>
              <a:t>Thu Điếu</a:t>
            </a:r>
            <a:r>
              <a:rPr lang="vi-VN" sz="4000" b="0" i="0" dirty="0" smtClean="0">
                <a:effectLst/>
                <a:latin typeface="Asap Condensed" panose="020B0604020202020204" charset="0"/>
                <a:ea typeface="Segoe UI Symbol" panose="020B0502040204020203" pitchFamily="34" charset="0"/>
              </a:rPr>
              <a:t>)</a:t>
            </a:r>
            <a:endParaRPr lang="vi-VN" sz="4000" b="0" i="0" dirty="0">
              <a:effectLst/>
              <a:latin typeface="Asap Condensed" panose="020B0604020202020204" charset="0"/>
              <a:ea typeface="Segoe UI Symbol" panose="020B0502040204020203" pitchFamily="34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5724442" y="342900"/>
            <a:ext cx="7460952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5000" b="1" dirty="0" smtClean="0">
                <a:solidFill>
                  <a:srgbClr val="1D7151"/>
                </a:solidFill>
                <a:latin typeface="Paytone One Bold"/>
              </a:rPr>
              <a:t>Vòng 2. TĂNG TỐC</a:t>
            </a:r>
            <a:endParaRPr lang="en-US" sz="5000" b="1" dirty="0">
              <a:solidFill>
                <a:srgbClr val="1D7151"/>
              </a:solidFill>
              <a:latin typeface="Paytone One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06904" y="2095500"/>
            <a:ext cx="87000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latin typeface="Asap Condensed" panose="020B0604020202020204" charset="0"/>
              </a:rPr>
              <a:t>Câu 4: </a:t>
            </a:r>
            <a:r>
              <a:rPr lang="vi-VN" sz="3500" dirty="0" smtClean="0">
                <a:latin typeface="Asap Condensed" panose="020B0604020202020204" charset="0"/>
              </a:rPr>
              <a:t>Gọi tên loại nghĩa sự việc trong câu thơ thứ tư.</a:t>
            </a:r>
          </a:p>
          <a:p>
            <a:r>
              <a:rPr lang="vi-VN" sz="3500" dirty="0" smtClean="0">
                <a:latin typeface="Asap Condensed" panose="020B0604020202020204" charset="0"/>
              </a:rPr>
              <a:t>A.Trạng thái		B. </a:t>
            </a:r>
            <a:r>
              <a:rPr lang="en-US" sz="3500" dirty="0" err="1">
                <a:latin typeface="Asap Condensed" panose="020B0604020202020204" charset="0"/>
              </a:rPr>
              <a:t>Q</a:t>
            </a:r>
            <a:r>
              <a:rPr lang="en-US" sz="3500" dirty="0" err="1" smtClean="0">
                <a:latin typeface="Asap Condensed" panose="020B0604020202020204" charset="0"/>
              </a:rPr>
              <a:t>uá</a:t>
            </a:r>
            <a:r>
              <a:rPr lang="vi-VN" sz="3500" dirty="0" smtClean="0">
                <a:latin typeface="Asap Condensed" panose="020B0604020202020204" charset="0"/>
              </a:rPr>
              <a:t> trình</a:t>
            </a:r>
          </a:p>
          <a:p>
            <a:r>
              <a:rPr lang="vi-VN" sz="3500" dirty="0" smtClean="0">
                <a:latin typeface="Asap Condensed" panose="020B0604020202020204" charset="0"/>
              </a:rPr>
              <a:t>C. Đặc điểm  		D. Tư thế</a:t>
            </a:r>
            <a:endParaRPr lang="en-US" sz="3500" dirty="0">
              <a:latin typeface="Asap Condensed" panose="020B0604020202020204" charset="0"/>
            </a:endParaRPr>
          </a:p>
        </p:txBody>
      </p:sp>
      <p:pic>
        <p:nvPicPr>
          <p:cNvPr id="2052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2644780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186584" y="4418558"/>
            <a:ext cx="92538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latin typeface="Asap Condensed" panose="020B0604020202020204" charset="0"/>
              </a:rPr>
              <a:t>Câu 5</a:t>
            </a:r>
            <a:r>
              <a:rPr lang="vi-VN" sz="3500" dirty="0" smtClean="0">
                <a:latin typeface="Asap Condensed" panose="020B0604020202020204" charset="0"/>
              </a:rPr>
              <a:t>: Gọi tên loại nghĩa sự việc trong câu thơ thứ năm.</a:t>
            </a:r>
          </a:p>
          <a:p>
            <a:pPr marL="342900" indent="-342900">
              <a:buAutoNum type="alphaUcPeriod"/>
            </a:pPr>
            <a:r>
              <a:rPr lang="vi-VN" sz="3500" dirty="0" smtClean="0">
                <a:latin typeface="Asap Condensed" panose="020B0604020202020204" charset="0"/>
              </a:rPr>
              <a:t>Quan hệ và tư thế  		B. Trạng thái và đặc điểm</a:t>
            </a:r>
          </a:p>
          <a:p>
            <a:r>
              <a:rPr lang="vi-VN" sz="3500" dirty="0" smtClean="0">
                <a:latin typeface="Asap Condensed" panose="020B0604020202020204" charset="0"/>
              </a:rPr>
              <a:t>C. Hành động và trạng thái	D. Tư thế và hành động</a:t>
            </a:r>
            <a:endParaRPr lang="en-US" sz="3500" dirty="0">
              <a:latin typeface="Asap Condensed" panose="020B0604020202020204" charset="0"/>
            </a:endParaRPr>
          </a:p>
        </p:txBody>
      </p:sp>
      <p:pic>
        <p:nvPicPr>
          <p:cNvPr id="29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490" y="4967838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79" y="7699658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206904" y="7150378"/>
            <a:ext cx="9233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latin typeface="Asap Condensed" panose="020B0604020202020204" charset="0"/>
              </a:rPr>
              <a:t>Câu 6</a:t>
            </a:r>
            <a:r>
              <a:rPr lang="vi-VN" sz="3500" dirty="0" smtClean="0">
                <a:latin typeface="Asap Condensed" panose="020B0604020202020204" charset="0"/>
              </a:rPr>
              <a:t>: Gọi tên loại nghĩa sự việc trong câu thơ thứ sáu.</a:t>
            </a:r>
          </a:p>
          <a:p>
            <a:pPr marL="342900" indent="-342900">
              <a:buFontTx/>
              <a:buAutoNum type="alphaUcPeriod"/>
            </a:pPr>
            <a:r>
              <a:rPr lang="vi-VN" sz="3500" dirty="0" smtClean="0">
                <a:latin typeface="Asap Condensed" panose="020B0604020202020204" charset="0"/>
              </a:rPr>
              <a:t>Đặc điểm và trạng thái 	B. </a:t>
            </a:r>
            <a:r>
              <a:rPr lang="vi-VN" sz="3500" dirty="0">
                <a:latin typeface="Asap Condensed" panose="020B0604020202020204" charset="0"/>
              </a:rPr>
              <a:t>Quan hệ và tư thế </a:t>
            </a:r>
            <a:endParaRPr lang="vi-VN" sz="3500" dirty="0" smtClean="0">
              <a:latin typeface="Asap Condensed" panose="020B0604020202020204" charset="0"/>
            </a:endParaRPr>
          </a:p>
          <a:p>
            <a:r>
              <a:rPr lang="vi-VN" sz="3500" dirty="0" smtClean="0">
                <a:latin typeface="Asap Condensed" panose="020B0604020202020204" charset="0"/>
              </a:rPr>
              <a:t>C. Hành động và trạng thái	D. Tư thế và hành động</a:t>
            </a:r>
            <a:endParaRPr lang="en-US" sz="3500" dirty="0">
              <a:latin typeface="Asap Condensed" panose="020B060402020202020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608320" y="4762500"/>
            <a:ext cx="1371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5981700"/>
            <a:ext cx="1371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08320" y="5981700"/>
            <a:ext cx="1371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4200" y="6591300"/>
            <a:ext cx="167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97600" y="6578600"/>
            <a:ext cx="1574800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831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838200" y="1562100"/>
            <a:ext cx="7331263" cy="7848600"/>
            <a:chOff x="0" y="0"/>
            <a:chExt cx="1228195" cy="7274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8195" cy="727482"/>
            </a:xfrm>
            <a:custGeom>
              <a:avLst/>
              <a:gdLst/>
              <a:ahLst/>
              <a:cxnLst/>
              <a:rect l="l" t="t" r="r" b="b"/>
              <a:pathLst>
                <a:path w="1228195" h="727482">
                  <a:moveTo>
                    <a:pt x="0" y="0"/>
                  </a:moveTo>
                  <a:lnTo>
                    <a:pt x="1228195" y="0"/>
                  </a:lnTo>
                  <a:lnTo>
                    <a:pt x="1228195" y="727482"/>
                  </a:lnTo>
                  <a:lnTo>
                    <a:pt x="0" y="727482"/>
                  </a:lnTo>
                  <a:close/>
                </a:path>
              </a:pathLst>
            </a:custGeom>
            <a:solidFill>
              <a:srgbClr val="FFC0C0"/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1295400" y="2324100"/>
            <a:ext cx="6705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“Ao </a:t>
            </a:r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thu lạnh lẽo nước trong veo,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Một chiếc thuyền câu bé tẻo teo.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Sóng biếc theo làn hơi gợn tí,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Lá vàng trước gió </a:t>
            </a:r>
            <a:r>
              <a:rPr lang="en-US" sz="4000" i="1" dirty="0" err="1" smtClean="0">
                <a:latin typeface="Asap Condensed" panose="020B0604020202020204" charset="0"/>
                <a:ea typeface="Segoe UI Symbol" panose="020B0502040204020203" pitchFamily="34" charset="0"/>
              </a:rPr>
              <a:t>khẽ</a:t>
            </a:r>
            <a:r>
              <a:rPr lang="en-US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 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đưa </a:t>
            </a:r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vèo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.</a:t>
            </a:r>
          </a:p>
          <a:p>
            <a:endParaRPr lang="vi-VN" sz="4000" i="1" dirty="0">
              <a:latin typeface="Asap Condensed" panose="020B0604020202020204" charset="0"/>
              <a:ea typeface="Segoe UI Symbol" panose="020B0502040204020203" pitchFamily="34" charset="0"/>
            </a:endParaRP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Tầng mây lơ lửng trời xanh ngắt,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Ngõ trúc quanh co khách vắng teo.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Tựa 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gối</a:t>
            </a:r>
            <a:r>
              <a:rPr lang="en-US" sz="4000" i="1" dirty="0">
                <a:latin typeface="Asap Condensed" panose="020B0604020202020204" charset="0"/>
                <a:ea typeface="Segoe UI Symbol" panose="020B0502040204020203" pitchFamily="34" charset="0"/>
              </a:rPr>
              <a:t> </a:t>
            </a:r>
            <a:r>
              <a:rPr lang="en-US" sz="4000" i="1" dirty="0" err="1" smtClean="0">
                <a:latin typeface="Asap Condensed" panose="020B0604020202020204" charset="0"/>
                <a:ea typeface="Segoe UI Symbol" panose="020B0502040204020203" pitchFamily="34" charset="0"/>
              </a:rPr>
              <a:t>buông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 </a:t>
            </a:r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cần lâu chẳng được,</a:t>
            </a:r>
          </a:p>
          <a:p>
            <a:r>
              <a:rPr lang="vi-VN" sz="4000" i="1" dirty="0">
                <a:latin typeface="Asap Condensed" panose="020B0604020202020204" charset="0"/>
                <a:ea typeface="Segoe UI Symbol" panose="020B0502040204020203" pitchFamily="34" charset="0"/>
              </a:rPr>
              <a:t>Cá đâu đớp động dưới chân </a:t>
            </a:r>
            <a:r>
              <a:rPr lang="vi-VN" sz="4000" i="1" dirty="0" smtClean="0">
                <a:latin typeface="Asap Condensed" panose="020B0604020202020204" charset="0"/>
                <a:ea typeface="Segoe UI Symbol" panose="020B0502040204020203" pitchFamily="34" charset="0"/>
              </a:rPr>
              <a:t>bèo.”</a:t>
            </a:r>
          </a:p>
          <a:p>
            <a:r>
              <a:rPr lang="vi-VN" sz="4000" b="0" i="0" dirty="0" smtClean="0">
                <a:effectLst/>
                <a:latin typeface="Asap Condensed" panose="020B0604020202020204" charset="0"/>
                <a:ea typeface="Segoe UI Symbol" panose="020B0502040204020203" pitchFamily="34" charset="0"/>
              </a:rPr>
              <a:t>(Nguyễn Khuyến, </a:t>
            </a:r>
            <a:r>
              <a:rPr lang="vi-VN" sz="4000" b="0" i="1" dirty="0" smtClean="0">
                <a:effectLst/>
                <a:latin typeface="Asap Condensed" panose="020B0604020202020204" charset="0"/>
                <a:ea typeface="Segoe UI Symbol" panose="020B0502040204020203" pitchFamily="34" charset="0"/>
              </a:rPr>
              <a:t>Thu Điếu</a:t>
            </a:r>
            <a:r>
              <a:rPr lang="vi-VN" sz="4000" b="0" i="0" dirty="0" smtClean="0">
                <a:effectLst/>
                <a:latin typeface="Asap Condensed" panose="020B0604020202020204" charset="0"/>
                <a:ea typeface="Segoe UI Symbol" panose="020B0502040204020203" pitchFamily="34" charset="0"/>
              </a:rPr>
              <a:t>)</a:t>
            </a:r>
            <a:endParaRPr lang="vi-VN" sz="4000" b="0" i="0" dirty="0">
              <a:effectLst/>
              <a:latin typeface="Asap Condensed" panose="020B0604020202020204" charset="0"/>
              <a:ea typeface="Segoe UI Symbol" panose="020B0502040204020203" pitchFamily="34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6276462" y="266700"/>
            <a:ext cx="64770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5000" b="1" dirty="0" smtClean="0">
                <a:solidFill>
                  <a:srgbClr val="1D7151"/>
                </a:solidFill>
                <a:latin typeface="Paytone One Bold"/>
              </a:rPr>
              <a:t>Vòng 2. TĂNG TỐC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30044" y="2552700"/>
            <a:ext cx="8700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latin typeface="Asap Condensed" panose="020B0604020202020204" charset="0"/>
              </a:rPr>
              <a:t>Câu 7: </a:t>
            </a:r>
            <a:r>
              <a:rPr lang="vi-VN" sz="3500" dirty="0" smtClean="0">
                <a:latin typeface="Asap Condensed" panose="020B0604020202020204" charset="0"/>
              </a:rPr>
              <a:t>Gọi tên loại nghĩa sự việc trong câu thơ thứ </a:t>
            </a:r>
            <a:r>
              <a:rPr lang="vi-VN" sz="3500" dirty="0" smtClean="0">
                <a:latin typeface="Asap Condensed" panose="020B0604020202020204" charset="0"/>
              </a:rPr>
              <a:t>bảy</a:t>
            </a:r>
            <a:r>
              <a:rPr lang="vi-VN" sz="3500" dirty="0" smtClean="0">
                <a:latin typeface="Asap Condensed" panose="020B0604020202020204" charset="0"/>
              </a:rPr>
              <a:t>.</a:t>
            </a:r>
            <a:endParaRPr lang="vi-VN" sz="3500" dirty="0" smtClean="0">
              <a:latin typeface="Asap Condensed" panose="020B0604020202020204" charset="0"/>
            </a:endParaRPr>
          </a:p>
          <a:p>
            <a:r>
              <a:rPr lang="vi-VN" sz="3500" dirty="0" smtClean="0">
                <a:latin typeface="Asap Condensed" panose="020B0604020202020204" charset="0"/>
              </a:rPr>
              <a:t>A.Trạng thái		B. </a:t>
            </a:r>
            <a:r>
              <a:rPr lang="en-US" sz="3500" dirty="0" err="1">
                <a:latin typeface="Asap Condensed" panose="020B0604020202020204" charset="0"/>
              </a:rPr>
              <a:t>Q</a:t>
            </a:r>
            <a:r>
              <a:rPr lang="en-US" sz="3500" dirty="0" err="1" smtClean="0">
                <a:latin typeface="Asap Condensed" panose="020B0604020202020204" charset="0"/>
              </a:rPr>
              <a:t>uá</a:t>
            </a:r>
            <a:r>
              <a:rPr lang="vi-VN" sz="3500" dirty="0" smtClean="0">
                <a:latin typeface="Asap Condensed" panose="020B0604020202020204" charset="0"/>
              </a:rPr>
              <a:t> trình</a:t>
            </a:r>
          </a:p>
          <a:p>
            <a:r>
              <a:rPr lang="vi-VN" sz="3500" dirty="0" smtClean="0">
                <a:latin typeface="Asap Condensed" panose="020B0604020202020204" charset="0"/>
              </a:rPr>
              <a:t>C. Đặc điểm  		D. Tư thế</a:t>
            </a:r>
            <a:endParaRPr lang="en-US" sz="3500" dirty="0">
              <a:latin typeface="Asap Condensed" panose="020B0604020202020204" charset="0"/>
            </a:endParaRPr>
          </a:p>
        </p:txBody>
      </p:sp>
      <p:pic>
        <p:nvPicPr>
          <p:cNvPr id="2052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900" y="3581420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930044" y="5028158"/>
            <a:ext cx="92538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latin typeface="Asap Condensed" panose="020B0604020202020204" charset="0"/>
              </a:rPr>
              <a:t>Câu 8</a:t>
            </a:r>
            <a:r>
              <a:rPr lang="vi-VN" sz="3500" dirty="0" smtClean="0">
                <a:latin typeface="Asap Condensed" panose="020B0604020202020204" charset="0"/>
              </a:rPr>
              <a:t>: Gọi tên loại nghĩa sự việc trong câu thơ thứ tám.</a:t>
            </a:r>
          </a:p>
          <a:p>
            <a:pPr marL="342900" indent="-342900">
              <a:buAutoNum type="alphaUcPeriod"/>
            </a:pPr>
            <a:r>
              <a:rPr lang="vi-VN" sz="3500" dirty="0">
                <a:latin typeface="Asap Condensed" panose="020B0604020202020204" charset="0"/>
              </a:rPr>
              <a:t>T</a:t>
            </a:r>
            <a:r>
              <a:rPr lang="vi-VN" sz="3500" dirty="0" smtClean="0">
                <a:latin typeface="Asap Condensed" panose="020B0604020202020204" charset="0"/>
              </a:rPr>
              <a:t>ư thế  		B. Trạng thái</a:t>
            </a:r>
          </a:p>
          <a:p>
            <a:r>
              <a:rPr lang="vi-VN" sz="3500" dirty="0" smtClean="0">
                <a:latin typeface="Asap Condensed" panose="020B0604020202020204" charset="0"/>
              </a:rPr>
              <a:t>C. Hành động 	D. Đặc điểm</a:t>
            </a:r>
            <a:endParaRPr lang="en-US" sz="3500" dirty="0">
              <a:latin typeface="Asap Condensed" panose="020B0604020202020204" charset="0"/>
            </a:endParaRPr>
          </a:p>
        </p:txBody>
      </p:sp>
      <p:pic>
        <p:nvPicPr>
          <p:cNvPr id="32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20" y="6208236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447800" y="7277100"/>
            <a:ext cx="1371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0" y="72771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36520" y="7886700"/>
            <a:ext cx="914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0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6134" t="2225" b="8960"/>
          <a:stretch>
            <a:fillRect/>
          </a:stretch>
        </p:blipFill>
        <p:spPr>
          <a:xfrm>
            <a:off x="-1054100" y="-378351"/>
            <a:ext cx="9601200" cy="115443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956985" y="-190500"/>
            <a:ext cx="3165421" cy="6031902"/>
            <a:chOff x="0" y="0"/>
            <a:chExt cx="1623702" cy="30940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3702" cy="3094062"/>
            </a:xfrm>
            <a:custGeom>
              <a:avLst/>
              <a:gdLst/>
              <a:ahLst/>
              <a:cxnLst/>
              <a:rect l="l" t="t" r="r" b="b"/>
              <a:pathLst>
                <a:path w="1623702" h="3094062">
                  <a:moveTo>
                    <a:pt x="0" y="0"/>
                  </a:moveTo>
                  <a:lnTo>
                    <a:pt x="1623702" y="0"/>
                  </a:lnTo>
                  <a:lnTo>
                    <a:pt x="1623702" y="3094062"/>
                  </a:lnTo>
                  <a:lnTo>
                    <a:pt x="0" y="3094062"/>
                  </a:lnTo>
                  <a:close/>
                </a:path>
              </a:pathLst>
            </a:custGeom>
            <a:solidFill>
              <a:srgbClr val="FDBE1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5181600" y="8456426"/>
            <a:ext cx="3710766" cy="18553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44600" y="-352951"/>
            <a:ext cx="3079185" cy="307918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274185"/>
            <a:ext cx="740768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6399" dirty="0" smtClean="0">
                <a:solidFill>
                  <a:srgbClr val="F5F5EF"/>
                </a:solidFill>
                <a:latin typeface="Asap Condensed Bold"/>
              </a:rPr>
              <a:t> </a:t>
            </a:r>
            <a:endParaRPr lang="en-US" sz="6399" dirty="0">
              <a:solidFill>
                <a:srgbClr val="F5F5EF"/>
              </a:solidFill>
              <a:latin typeface="Asap Condensed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" y="4141777"/>
            <a:ext cx="7467600" cy="103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8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8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8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8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83800" y="2108200"/>
            <a:ext cx="6873185" cy="7811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thái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sự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đánh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việc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/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nghe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Nó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bộc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lộ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riêng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qua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ngữ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tình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thái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tình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thái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sẽ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trả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lời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hỏi</a:t>
            </a:r>
            <a:r>
              <a:rPr lang="en-US" sz="44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“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Thái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sự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đánh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người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nói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/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người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viết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thế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?”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84492" y="2338480"/>
            <a:ext cx="5934570" cy="59345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830211">
            <a:off x="11402011" y="6340860"/>
            <a:ext cx="3204147" cy="697875"/>
          </a:xfrm>
          <a:prstGeom prst="rect">
            <a:avLst/>
          </a:prstGeom>
          <a:solidFill>
            <a:srgbClr val="FDBE1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51777" y="3030788"/>
            <a:ext cx="2274977" cy="22749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51243" y="5716283"/>
            <a:ext cx="2175510" cy="21755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30265">
            <a:off x="9890152" y="3618919"/>
            <a:ext cx="3018464" cy="150923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656726" y="5939334"/>
            <a:ext cx="12021776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>
                <a:solidFill>
                  <a:srgbClr val="DC3C4D"/>
                </a:solidFill>
                <a:latin typeface="Paytone One Bold"/>
              </a:rPr>
              <a:t>CÁNH CỬA THẦN KÌ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84053" y="876300"/>
            <a:ext cx="8115300" cy="40576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37861" y="1628774"/>
            <a:ext cx="7407683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dirty="0">
                <a:solidFill>
                  <a:srgbClr val="F5F5EF"/>
                </a:solidFill>
                <a:latin typeface="Asap Condensed Bold"/>
              </a:rPr>
              <a:t>NGHĨA </a:t>
            </a:r>
          </a:p>
          <a:p>
            <a:pPr algn="ctr">
              <a:lnSpc>
                <a:spcPts val="9900"/>
              </a:lnSpc>
              <a:spcBef>
                <a:spcPct val="0"/>
              </a:spcBef>
            </a:pPr>
            <a:r>
              <a:rPr lang="en-US" sz="9000" dirty="0">
                <a:solidFill>
                  <a:srgbClr val="F5F5EF"/>
                </a:solidFill>
                <a:latin typeface="Asap Condensed Bold"/>
              </a:rPr>
              <a:t>TÌNH THÁI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57400" y="4076700"/>
            <a:ext cx="13335000" cy="1997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99"/>
              </a:lnSpc>
              <a:spcBef>
                <a:spcPct val="0"/>
              </a:spcBef>
            </a:pPr>
            <a:r>
              <a:rPr lang="vi-VN" sz="6999" dirty="0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1. </a:t>
            </a:r>
            <a:r>
              <a:rPr lang="en-US" sz="6999" dirty="0" err="1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Cách</a:t>
            </a:r>
            <a:r>
              <a:rPr lang="en-US" sz="6999" dirty="0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999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nhìn</a:t>
            </a:r>
            <a:r>
              <a:rPr lang="en-US" sz="6999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999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nhận</a:t>
            </a:r>
            <a:r>
              <a:rPr lang="en-US" sz="6999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, </a:t>
            </a:r>
            <a:r>
              <a:rPr lang="en-US" sz="6999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đánh</a:t>
            </a:r>
            <a:r>
              <a:rPr lang="en-US" sz="6999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999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giá</a:t>
            </a:r>
            <a:r>
              <a:rPr lang="en-US" sz="6999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, </a:t>
            </a:r>
            <a:r>
              <a:rPr lang="en-US" sz="6999" dirty="0" err="1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thái</a:t>
            </a:r>
            <a:r>
              <a:rPr lang="en-US" sz="6999" dirty="0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999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độ</a:t>
            </a:r>
            <a:r>
              <a:rPr lang="en-US" sz="6999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999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của</a:t>
            </a:r>
            <a:r>
              <a:rPr lang="en-US" sz="6999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999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người</a:t>
            </a:r>
            <a:r>
              <a:rPr lang="en-US" sz="6999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999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nói</a:t>
            </a:r>
            <a:r>
              <a:rPr lang="en-US" sz="6999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999" dirty="0" err="1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với</a:t>
            </a:r>
            <a:r>
              <a:rPr lang="en-US" sz="6999" dirty="0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999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sự</a:t>
            </a:r>
            <a:r>
              <a:rPr lang="en-US" sz="6999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999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việc</a:t>
            </a:r>
            <a:endParaRPr lang="en-US" sz="6999" dirty="0">
              <a:solidFill>
                <a:schemeClr val="tx2">
                  <a:lumMod val="50000"/>
                </a:schemeClr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13023" y="8012023"/>
            <a:ext cx="2274977" cy="22749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10892" y="0"/>
            <a:ext cx="3079185" cy="30791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06800" y="1409700"/>
            <a:ext cx="11811000" cy="139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9900"/>
              </a:lnSpc>
            </a:pPr>
            <a:r>
              <a:rPr lang="en-US" sz="9000" dirty="0">
                <a:solidFill>
                  <a:srgbClr val="FF0000"/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NGHĨA </a:t>
            </a:r>
            <a:r>
              <a:rPr lang="en-US" sz="9000" dirty="0" smtClean="0">
                <a:solidFill>
                  <a:srgbClr val="FF0000"/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TÌNH </a:t>
            </a:r>
            <a:r>
              <a:rPr lang="en-US" sz="9000" dirty="0">
                <a:solidFill>
                  <a:srgbClr val="FF0000"/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THÁI</a:t>
            </a:r>
            <a:endParaRPr lang="en-US" sz="9000" dirty="0">
              <a:solidFill>
                <a:srgbClr val="FF0000"/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25921" y="-1149317"/>
            <a:ext cx="13386526" cy="10990371"/>
          </a:xfrm>
          <a:prstGeom prst="rect">
            <a:avLst/>
          </a:prstGeom>
          <a:solidFill>
            <a:srgbClr val="FFC0C0"/>
          </a:solidFill>
        </p:spPr>
      </p:sp>
      <p:grpSp>
        <p:nvGrpSpPr>
          <p:cNvPr id="3" name="Group 3"/>
          <p:cNvGrpSpPr/>
          <p:nvPr/>
        </p:nvGrpSpPr>
        <p:grpSpPr>
          <a:xfrm>
            <a:off x="-1354351" y="-853447"/>
            <a:ext cx="6892972" cy="13766894"/>
            <a:chOff x="0" y="0"/>
            <a:chExt cx="9190629" cy="1835585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0629" cy="91906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165229"/>
              <a:ext cx="9190629" cy="919062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3215" y="8095597"/>
            <a:ext cx="2325406" cy="232540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44842" y="249232"/>
            <a:ext cx="3621038" cy="3621038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A834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43600" y="1689100"/>
            <a:ext cx="2048628" cy="23231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38800" y="6819900"/>
            <a:ext cx="2188585" cy="99854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8064" y="4454525"/>
            <a:ext cx="5174561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DC3C4D"/>
                </a:solidFill>
                <a:latin typeface="Asap Condensed Bold"/>
              </a:rPr>
              <a:t>Khẳng</a:t>
            </a:r>
            <a:r>
              <a:rPr lang="en-US" sz="5000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DC3C4D"/>
                </a:solidFill>
                <a:latin typeface="Asap Condensed Bold"/>
              </a:rPr>
              <a:t>định</a:t>
            </a:r>
            <a:r>
              <a:rPr lang="en-US" sz="5000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DC3C4D"/>
                </a:solidFill>
                <a:latin typeface="Asap Condensed Bold"/>
              </a:rPr>
              <a:t>tính</a:t>
            </a:r>
            <a:endParaRPr lang="en-US" sz="5000" dirty="0">
              <a:solidFill>
                <a:srgbClr val="DC3C4D"/>
              </a:solidFill>
              <a:latin typeface="Asap Condensed Bold"/>
            </a:endParaRPr>
          </a:p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5000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DC3C4D"/>
                </a:solidFill>
                <a:latin typeface="Asap Condensed Bold"/>
              </a:rPr>
              <a:t>chân</a:t>
            </a:r>
            <a:r>
              <a:rPr lang="en-US" sz="5000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DC3C4D"/>
                </a:solidFill>
                <a:latin typeface="Asap Condensed Bold"/>
              </a:rPr>
              <a:t>thực</a:t>
            </a:r>
            <a:r>
              <a:rPr lang="en-US" sz="5000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DC3C4D"/>
                </a:solidFill>
                <a:latin typeface="Asap Condensed Bold"/>
              </a:rPr>
              <a:t>của</a:t>
            </a:r>
            <a:r>
              <a:rPr lang="en-US" sz="5000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DC3C4D"/>
                </a:solidFill>
                <a:latin typeface="Asap Condensed Bold"/>
              </a:rPr>
              <a:t>sự</a:t>
            </a:r>
            <a:r>
              <a:rPr lang="en-US" sz="5000" dirty="0">
                <a:solidFill>
                  <a:srgbClr val="DC3C4D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DC3C4D"/>
                </a:solidFill>
                <a:latin typeface="Asap Condensed Bold"/>
              </a:rPr>
              <a:t>việc</a:t>
            </a:r>
            <a:endParaRPr lang="en-US" sz="5000" dirty="0">
              <a:solidFill>
                <a:srgbClr val="DC3C4D"/>
              </a:solidFill>
              <a:latin typeface="Asap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86800" y="2593039"/>
            <a:ext cx="8900608" cy="222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“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thật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dân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ta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đã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lấy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lại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nước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Việt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Nam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tay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Nhật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chứ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không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phải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tay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Pháp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”</a:t>
            </a:r>
          </a:p>
          <a:p>
            <a:pPr algn="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(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Hồ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Chí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Minh, </a:t>
            </a:r>
            <a:r>
              <a:rPr lang="en-US" sz="4500" i="1" dirty="0" err="1">
                <a:solidFill>
                  <a:srgbClr val="000000"/>
                </a:solidFill>
                <a:latin typeface="Asap Condensed Italics"/>
              </a:rPr>
              <a:t>Tuyên</a:t>
            </a:r>
            <a:r>
              <a:rPr lang="en-US" sz="4500" i="1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sap Condensed Italics"/>
              </a:rPr>
              <a:t>Ngôn</a:t>
            </a:r>
            <a:r>
              <a:rPr lang="en-US" sz="4500" i="1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sap Condensed Italics"/>
              </a:rPr>
              <a:t>độc</a:t>
            </a:r>
            <a:r>
              <a:rPr lang="en-US" sz="4500" i="1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sap Condensed Italics"/>
              </a:rPr>
              <a:t>lập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07904" y="6418215"/>
            <a:ext cx="10058399" cy="167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biểu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hiện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tính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chân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thật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của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sự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việc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: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sự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thật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là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quả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thật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đúng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là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5000" dirty="0" smtClean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Asap Condensed Bold"/>
              </a:rPr>
              <a:t>chắc</a:t>
            </a:r>
            <a:r>
              <a:rPr lang="en-US" sz="5000" dirty="0" smtClean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chắn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,...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915400" y="3314700"/>
            <a:ext cx="2133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4100" y="6286500"/>
            <a:ext cx="20105192" cy="5035531"/>
            <a:chOff x="0" y="0"/>
            <a:chExt cx="26806923" cy="671404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0" y="0"/>
              <a:ext cx="6714041" cy="671404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6695486" y="0"/>
              <a:ext cx="6714041" cy="671404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3391037" y="0"/>
              <a:ext cx="6714041" cy="671404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0092882" y="0"/>
              <a:ext cx="6714041" cy="6714041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4709090" y="932091"/>
            <a:ext cx="9807763" cy="2339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 smtClean="0">
                <a:solidFill>
                  <a:srgbClr val="202020"/>
                </a:solidFill>
                <a:latin typeface="Paytone One Bold"/>
              </a:rPr>
              <a:t>Vòng 1. KHỞI ĐỘNG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202020"/>
                </a:solidFill>
                <a:latin typeface="Paytone One Bold"/>
              </a:rPr>
              <a:t>"</a:t>
            </a:r>
            <a:r>
              <a:rPr lang="en-US" sz="5400" b="1" dirty="0">
                <a:solidFill>
                  <a:srgbClr val="202020"/>
                </a:solidFill>
                <a:latin typeface="Paytone One Bold"/>
              </a:rPr>
              <a:t>NHANH TAY - LẸ MẮT"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95640" y="4942923"/>
            <a:ext cx="7331263" cy="3296753"/>
            <a:chOff x="0" y="0"/>
            <a:chExt cx="1228195" cy="6865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8195" cy="686598"/>
            </a:xfrm>
            <a:custGeom>
              <a:avLst/>
              <a:gdLst/>
              <a:ahLst/>
              <a:cxnLst/>
              <a:rect l="l" t="t" r="r" b="b"/>
              <a:pathLst>
                <a:path w="1228195" h="686598">
                  <a:moveTo>
                    <a:pt x="0" y="0"/>
                  </a:moveTo>
                  <a:lnTo>
                    <a:pt x="1228195" y="0"/>
                  </a:lnTo>
                  <a:lnTo>
                    <a:pt x="1228195" y="686598"/>
                  </a:lnTo>
                  <a:lnTo>
                    <a:pt x="0" y="686598"/>
                  </a:lnTo>
                  <a:close/>
                </a:path>
              </a:pathLst>
            </a:custGeom>
            <a:solidFill>
              <a:srgbClr val="FDBE1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508496" y="4913606"/>
            <a:ext cx="7331263" cy="3423965"/>
            <a:chOff x="0" y="0"/>
            <a:chExt cx="1228195" cy="6865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8195" cy="686598"/>
            </a:xfrm>
            <a:custGeom>
              <a:avLst/>
              <a:gdLst/>
              <a:ahLst/>
              <a:cxnLst/>
              <a:rect l="l" t="t" r="r" b="b"/>
              <a:pathLst>
                <a:path w="1228195" h="686598">
                  <a:moveTo>
                    <a:pt x="0" y="0"/>
                  </a:moveTo>
                  <a:lnTo>
                    <a:pt x="1228195" y="0"/>
                  </a:lnTo>
                  <a:lnTo>
                    <a:pt x="1228195" y="686598"/>
                  </a:lnTo>
                  <a:lnTo>
                    <a:pt x="0" y="686598"/>
                  </a:lnTo>
                  <a:close/>
                </a:path>
              </a:pathLst>
            </a:custGeom>
            <a:solidFill>
              <a:srgbClr val="FDBE1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060891" y="3621038"/>
            <a:ext cx="6161738" cy="4866134"/>
            <a:chOff x="0" y="-304756"/>
            <a:chExt cx="8215650" cy="648817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720556"/>
              <a:ext cx="8215650" cy="3462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“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Hình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như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có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một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thời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hắn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đã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ao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ước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có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một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gia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đình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nho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nhỏ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”</a:t>
              </a:r>
              <a:r>
                <a:rPr lang="en-US" sz="3999" spc="79" dirty="0">
                  <a:solidFill>
                    <a:srgbClr val="202020"/>
                  </a:solidFill>
                  <a:latin typeface="Asap Condensed Bold"/>
                </a:rPr>
                <a:t> </a:t>
              </a:r>
            </a:p>
            <a:p>
              <a:pPr algn="ctr">
                <a:lnSpc>
                  <a:spcPts val="4200"/>
                </a:lnSpc>
              </a:pPr>
              <a:endParaRPr lang="en-US" sz="3999" spc="79" dirty="0">
                <a:solidFill>
                  <a:srgbClr val="202020"/>
                </a:solidFill>
                <a:latin typeface="Asap Condensed Bold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530932" y="-304756"/>
              <a:ext cx="1324144" cy="1290439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0160995" y="3467100"/>
            <a:ext cx="6161738" cy="4030979"/>
            <a:chOff x="0" y="286397"/>
            <a:chExt cx="8215650" cy="537464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334397"/>
              <a:ext cx="8215650" cy="2326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“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Có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một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thời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hắn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đã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ao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ước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có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một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gia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đình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nho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 </a:t>
              </a:r>
              <a:r>
                <a:rPr lang="en-US" sz="3999" spc="79" dirty="0" err="1">
                  <a:solidFill>
                    <a:srgbClr val="202020"/>
                  </a:solidFill>
                  <a:latin typeface="Asap Condensed"/>
                </a:rPr>
                <a:t>nhỏ</a:t>
              </a: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”</a:t>
              </a:r>
            </a:p>
            <a:p>
              <a:pPr algn="ctr">
                <a:lnSpc>
                  <a:spcPts val="2940"/>
                </a:lnSpc>
              </a:pPr>
              <a:endParaRPr lang="en-US" sz="3999" spc="79" dirty="0">
                <a:solidFill>
                  <a:srgbClr val="202020"/>
                </a:solidFill>
                <a:latin typeface="Asap Condensed"/>
              </a:endParaRP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55438" y="286397"/>
              <a:ext cx="1324144" cy="1290439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962594" y="7961594"/>
            <a:ext cx="2325406" cy="232540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438400" y="6591300"/>
            <a:ext cx="17702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76721" y="-916849"/>
            <a:ext cx="13386526" cy="10990371"/>
          </a:xfrm>
          <a:prstGeom prst="rect">
            <a:avLst/>
          </a:prstGeom>
          <a:solidFill>
            <a:srgbClr val="BECCD6"/>
          </a:solidFill>
        </p:spPr>
      </p:sp>
      <p:grpSp>
        <p:nvGrpSpPr>
          <p:cNvPr id="3" name="Group 3"/>
          <p:cNvGrpSpPr/>
          <p:nvPr/>
        </p:nvGrpSpPr>
        <p:grpSpPr>
          <a:xfrm>
            <a:off x="-1354351" y="-853447"/>
            <a:ext cx="6892972" cy="13766894"/>
            <a:chOff x="0" y="0"/>
            <a:chExt cx="9190629" cy="1835585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0629" cy="91906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165229"/>
              <a:ext cx="9190629" cy="919062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3215" y="8095597"/>
            <a:ext cx="2325406" cy="232540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44842" y="249232"/>
            <a:ext cx="3621038" cy="3621038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D7151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09761" y="6896100"/>
            <a:ext cx="2188585" cy="99854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88812" y="4181299"/>
            <a:ext cx="4695482" cy="353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Phỏng</a:t>
            </a:r>
            <a:r>
              <a:rPr lang="en-US" sz="6399" dirty="0">
                <a:solidFill>
                  <a:srgbClr val="627DC2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đoán</a:t>
            </a:r>
            <a:r>
              <a:rPr lang="en-US" sz="6399" dirty="0">
                <a:solidFill>
                  <a:srgbClr val="627DC2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sự</a:t>
            </a:r>
            <a:r>
              <a:rPr lang="en-US" sz="6399" dirty="0">
                <a:solidFill>
                  <a:srgbClr val="627DC2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viêc</a:t>
            </a:r>
            <a:r>
              <a:rPr lang="en-US" sz="6399" dirty="0">
                <a:solidFill>
                  <a:srgbClr val="627DC2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với</a:t>
            </a:r>
            <a:r>
              <a:rPr lang="en-US" sz="6399" dirty="0">
                <a:solidFill>
                  <a:srgbClr val="627DC2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độ</a:t>
            </a:r>
            <a:r>
              <a:rPr lang="en-US" sz="6399" dirty="0">
                <a:solidFill>
                  <a:srgbClr val="627DC2"/>
                </a:solidFill>
                <a:latin typeface="Asap Condensed Bold"/>
              </a:rPr>
              <a:t> tin </a:t>
            </a: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cậy</a:t>
            </a:r>
            <a:r>
              <a:rPr lang="en-US" sz="6399" dirty="0">
                <a:solidFill>
                  <a:srgbClr val="627DC2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cao</a:t>
            </a:r>
            <a:r>
              <a:rPr lang="en-US" sz="6399" dirty="0">
                <a:solidFill>
                  <a:srgbClr val="627DC2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hoặc</a:t>
            </a:r>
            <a:r>
              <a:rPr lang="en-US" sz="6399" dirty="0">
                <a:solidFill>
                  <a:srgbClr val="627DC2"/>
                </a:solidFill>
                <a:latin typeface="Asap Condensed Bold"/>
              </a:rPr>
              <a:t> tin </a:t>
            </a: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cậy</a:t>
            </a:r>
            <a:r>
              <a:rPr lang="en-US" sz="6399" dirty="0">
                <a:solidFill>
                  <a:srgbClr val="627DC2"/>
                </a:solidFill>
                <a:latin typeface="Asap Condensed Bold"/>
              </a:rPr>
              <a:t> </a:t>
            </a:r>
            <a:r>
              <a:rPr lang="en-US" sz="6399" dirty="0" err="1">
                <a:solidFill>
                  <a:srgbClr val="627DC2"/>
                </a:solidFill>
                <a:latin typeface="Asap Condensed Bold"/>
              </a:rPr>
              <a:t>thấp</a:t>
            </a:r>
            <a:endParaRPr lang="en-US" sz="6399" dirty="0">
              <a:solidFill>
                <a:srgbClr val="627DC2"/>
              </a:solidFill>
              <a:latin typeface="Asap Condensed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052909" y="1795865"/>
            <a:ext cx="2025954" cy="204900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336320" y="2247900"/>
            <a:ext cx="9513496" cy="263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“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Mặt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trời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chắc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đã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lên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cao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nắng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ngoài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chắc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là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rực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rỡ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”</a:t>
            </a:r>
          </a:p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Asap Condensed"/>
              </a:rPr>
              <a:t>(Nam Cao,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Chí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Phèo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10600" y="6349208"/>
            <a:ext cx="9239216" cy="255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biểu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hiện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sự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phỏng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đoán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sự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việc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với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mức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độ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tin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cậy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cao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/ 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thấp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: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chắc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chắc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là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như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lẽ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thể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chả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Bold"/>
              </a:rPr>
              <a:t>lẽ</a:t>
            </a:r>
            <a:r>
              <a:rPr lang="en-US" sz="5000" dirty="0">
                <a:solidFill>
                  <a:srgbClr val="000000"/>
                </a:solidFill>
                <a:latin typeface="Asap Condensed Bold"/>
              </a:rPr>
              <a:t>,...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591800" y="3009900"/>
            <a:ext cx="1066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820400" y="3870270"/>
            <a:ext cx="175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62421" y="-1"/>
            <a:ext cx="13386526" cy="10990371"/>
          </a:xfrm>
          <a:prstGeom prst="rect">
            <a:avLst/>
          </a:prstGeom>
          <a:solidFill>
            <a:srgbClr val="EA8342"/>
          </a:solidFill>
          <a:ln>
            <a:solidFill>
              <a:srgbClr val="00B0F0"/>
            </a:solidFill>
          </a:ln>
        </p:spPr>
      </p:sp>
      <p:grpSp>
        <p:nvGrpSpPr>
          <p:cNvPr id="3" name="Group 3"/>
          <p:cNvGrpSpPr/>
          <p:nvPr/>
        </p:nvGrpSpPr>
        <p:grpSpPr>
          <a:xfrm>
            <a:off x="-1354351" y="-853447"/>
            <a:ext cx="6892972" cy="13766894"/>
            <a:chOff x="0" y="0"/>
            <a:chExt cx="9190629" cy="1835585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0629" cy="91906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165229"/>
              <a:ext cx="9190629" cy="919062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3215" y="8095597"/>
            <a:ext cx="2325406" cy="232540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44842" y="249232"/>
            <a:ext cx="3621038" cy="3621038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41013" y="6989005"/>
            <a:ext cx="2188585" cy="99854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81285" y="4255135"/>
            <a:ext cx="5054219" cy="277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Đánh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giá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về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mức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độ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hay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số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lượng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đối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với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một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phương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diện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nào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đó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của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sự</a:t>
            </a:r>
            <a:r>
              <a:rPr lang="en-US" sz="5000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5000" dirty="0" err="1">
                <a:solidFill>
                  <a:srgbClr val="202020"/>
                </a:solidFill>
                <a:latin typeface="Asap Condensed Bold"/>
              </a:rPr>
              <a:t>việc</a:t>
            </a:r>
            <a:endParaRPr lang="en-US" sz="5000" dirty="0">
              <a:solidFill>
                <a:srgbClr val="202020"/>
              </a:solidFill>
              <a:latin typeface="Asap Condensed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28313" y="1453086"/>
            <a:ext cx="2782732" cy="277925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715392" y="2067522"/>
            <a:ext cx="9363591" cy="1677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Asap Condensed"/>
              </a:rPr>
              <a:t>“...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đêm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họ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chỉ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mua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bao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diêm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hay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gói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thuốc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là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cùng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”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(</a:t>
            </a:r>
            <a:r>
              <a:rPr lang="en-US" sz="5000" dirty="0" err="1">
                <a:solidFill>
                  <a:srgbClr val="000000"/>
                </a:solidFill>
                <a:latin typeface="Asap Condensed"/>
              </a:rPr>
              <a:t>Thạch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 Lam, 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Hai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đứa</a:t>
            </a:r>
            <a:r>
              <a:rPr lang="en-US" sz="50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sap Condensed Italics"/>
              </a:rPr>
              <a:t>trẻ</a:t>
            </a:r>
            <a:r>
              <a:rPr lang="en-US" sz="50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29600" y="6286499"/>
            <a:ext cx="9547709" cy="229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biểu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mức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hay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số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lượng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đối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với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diện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việc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đến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đến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hơn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chỉ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cùng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ít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,...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393684" y="2815226"/>
            <a:ext cx="762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58400" y="3790840"/>
            <a:ext cx="171628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7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75121" y="-952500"/>
            <a:ext cx="13386526" cy="1099037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-2417786" y="-609409"/>
            <a:ext cx="6892972" cy="13766894"/>
            <a:chOff x="0" y="0"/>
            <a:chExt cx="9190629" cy="1835585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0629" cy="91906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165229"/>
              <a:ext cx="9190629" cy="919062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3215" y="8095597"/>
            <a:ext cx="2325406" cy="232540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1689755" y="136599"/>
            <a:ext cx="3621038" cy="3621038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48400" y="5985152"/>
            <a:ext cx="2188585" cy="9985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67400" y="922615"/>
            <a:ext cx="2025954" cy="204900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0764" y="4153043"/>
            <a:ext cx="5300277" cy="33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Đánh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giá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sự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việc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có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thực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/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không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có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thực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,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đã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xảy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ra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/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chưa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xảy</a:t>
            </a:r>
            <a:r>
              <a:rPr lang="en-US" sz="6000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sap Condensed Bold"/>
              </a:rPr>
              <a:t>ra</a:t>
            </a:r>
            <a:endParaRPr lang="en-US" sz="6000" dirty="0">
              <a:solidFill>
                <a:srgbClr val="FFFFFF"/>
              </a:solidFill>
              <a:latin typeface="Asap Condense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034614" y="1564745"/>
            <a:ext cx="10748292" cy="150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“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Giá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thử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đêm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qua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không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thị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thì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hắn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chết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”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</a:p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(Nam Cao,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Chí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Phèo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64120" y="5134017"/>
            <a:ext cx="9089277" cy="229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biểu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việc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thực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hay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không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thực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đã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xảy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ra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hay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chưa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xảy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ra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giá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thử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giá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mà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nếu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chả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lẽ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toan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định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,...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144000" y="2319567"/>
            <a:ext cx="1371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57800" y="12700"/>
            <a:ext cx="13386526" cy="1099037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-1354351" y="-825128"/>
            <a:ext cx="6892972" cy="13766894"/>
            <a:chOff x="0" y="0"/>
            <a:chExt cx="9190629" cy="1835585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0629" cy="91906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165229"/>
              <a:ext cx="9190629" cy="919062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3215" y="8095597"/>
            <a:ext cx="2325406" cy="232540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44842" y="249232"/>
            <a:ext cx="3621038" cy="3621038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D7151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24739" y="6286500"/>
            <a:ext cx="2188585" cy="9985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786639" y="1035248"/>
            <a:ext cx="2025954" cy="204900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0" y="4346245"/>
            <a:ext cx="5243640" cy="33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Khẳng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định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tất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yếu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sự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cần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thiết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hay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khả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năng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của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sự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việc</a:t>
            </a:r>
            <a:endParaRPr lang="en-US" sz="6000" dirty="0">
              <a:solidFill>
                <a:srgbClr val="000000"/>
              </a:solidFill>
              <a:latin typeface="Asap Condense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684971" y="1638300"/>
            <a:ext cx="8758436" cy="150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“Tao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không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người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lương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thiện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nữa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” </a:t>
            </a:r>
          </a:p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(Nam Cao,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Chí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Phèo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97671" y="5399235"/>
            <a:ext cx="9032361" cy="229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khẳng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định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tất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yếu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cần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thiết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hay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khả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năng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việc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phải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cần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không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nhất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định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...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829800" y="2393122"/>
            <a:ext cx="2121263" cy="37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2060175" y="2413010"/>
            <a:ext cx="14557969" cy="6845290"/>
            <a:chOff x="0" y="0"/>
            <a:chExt cx="5405883" cy="25418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05882" cy="2541895"/>
            </a:xfrm>
            <a:custGeom>
              <a:avLst/>
              <a:gdLst/>
              <a:ahLst/>
              <a:cxnLst/>
              <a:rect l="l" t="t" r="r" b="b"/>
              <a:pathLst>
                <a:path w="5405882" h="2541895">
                  <a:moveTo>
                    <a:pt x="0" y="0"/>
                  </a:moveTo>
                  <a:lnTo>
                    <a:pt x="5405882" y="0"/>
                  </a:lnTo>
                  <a:lnTo>
                    <a:pt x="5405882" y="2541895"/>
                  </a:lnTo>
                  <a:lnTo>
                    <a:pt x="0" y="2541895"/>
                  </a:lnTo>
                  <a:close/>
                </a:path>
              </a:pathLst>
            </a:custGeom>
            <a:solidFill>
              <a:srgbClr val="F5F5E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489075" y="527060"/>
            <a:ext cx="13955044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KẾT LUẬN :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CÁCH NHÌN NHẬN, ĐÁNH GIÁ, THÁI ĐỘ CỦA NGƯỜI NÓI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VỚI SỰ VIỆC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95179"/>
              </p:ext>
            </p:extLst>
          </p:nvPr>
        </p:nvGraphicFramePr>
        <p:xfrm>
          <a:off x="2743200" y="3089086"/>
          <a:ext cx="13411200" cy="5483416"/>
        </p:xfrm>
        <a:graphic>
          <a:graphicData uri="http://schemas.openxmlformats.org/drawingml/2006/table">
            <a:tbl>
              <a:tblPr firstRow="1" firstCol="1" bandRow="1"/>
              <a:tblGrid>
                <a:gridCol w="6705600">
                  <a:extLst>
                    <a:ext uri="{9D8B030D-6E8A-4147-A177-3AD203B41FA5}">
                      <a16:colId xmlns:a16="http://schemas.microsoft.com/office/drawing/2014/main" xmlns="" val="3519522964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xmlns="" val="1814358374"/>
                    </a:ext>
                  </a:extLst>
                </a:gridCol>
              </a:tblGrid>
              <a:tr h="1335906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dirty="0">
                          <a:effectLst/>
                        </a:rPr>
                        <a:t>Thành phần câu +</a:t>
                      </a:r>
                      <a:endParaRPr lang="en-US" sz="4000" b="1" dirty="0">
                        <a:effectLst/>
                        <a:latin typeface="Asap Condense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8" marR="663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</a:rPr>
                        <a:t>Khẳng định tính chân thực</a:t>
                      </a:r>
                      <a:r>
                        <a:rPr lang="vi-VN" sz="3000" dirty="0">
                          <a:effectLst/>
                        </a:rPr>
                        <a:t>: sự thật là,...</a:t>
                      </a:r>
                      <a:endParaRPr lang="en-US" sz="3000" dirty="0">
                        <a:effectLst/>
                        <a:latin typeface="Asap Condense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8" marR="66358" marT="0" marB="0"/>
                </a:tc>
                <a:extLst>
                  <a:ext uri="{0D108BD9-81ED-4DB2-BD59-A6C34878D82A}">
                    <a16:rowId xmlns:a16="http://schemas.microsoft.com/office/drawing/2014/main" xmlns="" val="448989639"/>
                  </a:ext>
                </a:extLst>
              </a:tr>
              <a:tr h="1335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</a:rPr>
                        <a:t>Phỏng đoán sự việc</a:t>
                      </a:r>
                      <a:r>
                        <a:rPr lang="vi-VN" sz="3000" dirty="0">
                          <a:effectLst/>
                        </a:rPr>
                        <a:t>: có lẽ, có thể,...</a:t>
                      </a:r>
                      <a:endParaRPr lang="en-US" sz="3000" dirty="0">
                        <a:effectLst/>
                        <a:latin typeface="Asap Condense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8" marR="66358" marT="0" marB="0"/>
                </a:tc>
                <a:extLst>
                  <a:ext uri="{0D108BD9-81ED-4DB2-BD59-A6C34878D82A}">
                    <a16:rowId xmlns:a16="http://schemas.microsoft.com/office/drawing/2014/main" xmlns="" val="974643244"/>
                  </a:ext>
                </a:extLst>
              </a:tr>
              <a:tr h="737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</a:rPr>
                        <a:t>Đánh giá mức độ</a:t>
                      </a:r>
                      <a:r>
                        <a:rPr lang="vi-VN" sz="3000" dirty="0">
                          <a:effectLst/>
                        </a:rPr>
                        <a:t>: đến, hơn, chỉ,...</a:t>
                      </a:r>
                      <a:endParaRPr lang="en-US" sz="3000" dirty="0">
                        <a:effectLst/>
                        <a:latin typeface="Asap Condense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8" marR="66358" marT="0" marB="0"/>
                </a:tc>
                <a:extLst>
                  <a:ext uri="{0D108BD9-81ED-4DB2-BD59-A6C34878D82A}">
                    <a16:rowId xmlns:a16="http://schemas.microsoft.com/office/drawing/2014/main" xmlns="" val="476505446"/>
                  </a:ext>
                </a:extLst>
              </a:tr>
              <a:tr h="737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</a:rPr>
                        <a:t>Đánh giá sự việc</a:t>
                      </a:r>
                      <a:r>
                        <a:rPr lang="vi-VN" sz="3000" dirty="0">
                          <a:effectLst/>
                        </a:rPr>
                        <a:t>: nếu, chả có lẽ,...</a:t>
                      </a:r>
                      <a:endParaRPr lang="en-US" sz="3000" dirty="0">
                        <a:effectLst/>
                        <a:latin typeface="Asap Condense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8" marR="66358" marT="0" marB="0"/>
                </a:tc>
                <a:extLst>
                  <a:ext uri="{0D108BD9-81ED-4DB2-BD59-A6C34878D82A}">
                    <a16:rowId xmlns:a16="http://schemas.microsoft.com/office/drawing/2014/main" xmlns="" val="77190932"/>
                  </a:ext>
                </a:extLst>
              </a:tr>
              <a:tr h="1335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</a:rPr>
                        <a:t>Khẳng định – tất yếu</a:t>
                      </a:r>
                      <a:r>
                        <a:rPr lang="vi-VN" sz="3000" dirty="0">
                          <a:effectLst/>
                        </a:rPr>
                        <a:t>: phải, cần, không thể,...</a:t>
                      </a:r>
                      <a:endParaRPr lang="en-US" sz="3000" dirty="0">
                        <a:effectLst/>
                        <a:latin typeface="Asap Condense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8" marR="66358" marT="0" marB="0"/>
                </a:tc>
                <a:extLst>
                  <a:ext uri="{0D108BD9-81ED-4DB2-BD59-A6C34878D82A}">
                    <a16:rowId xmlns:a16="http://schemas.microsoft.com/office/drawing/2014/main" xmlns="" val="1687318774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665916" y="3924300"/>
            <a:ext cx="11077384" cy="1981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99"/>
              </a:lnSpc>
              <a:spcBef>
                <a:spcPct val="0"/>
              </a:spcBef>
            </a:pPr>
            <a:r>
              <a:rPr lang="vi-VN" sz="6600" dirty="0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2.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Tình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cảm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,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thái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độ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của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người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nói</a:t>
            </a:r>
            <a:r>
              <a:rPr lang="vi-VN" sz="6600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đối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với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người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nghe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9300" y="998337"/>
            <a:ext cx="9224000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9900"/>
              </a:lnSpc>
            </a:pPr>
            <a:r>
              <a:rPr lang="en-US" sz="9000" dirty="0">
                <a:solidFill>
                  <a:srgbClr val="FF0000"/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NGHĨA TÌNH THÁI</a:t>
            </a:r>
            <a:endParaRPr lang="en-US" sz="9000" dirty="0">
              <a:solidFill>
                <a:srgbClr val="FF0000"/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38621" y="0"/>
            <a:ext cx="13386526" cy="1099037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-1354351" y="-825128"/>
            <a:ext cx="6892972" cy="13766894"/>
            <a:chOff x="0" y="0"/>
            <a:chExt cx="9190629" cy="1835585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0629" cy="91906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165229"/>
              <a:ext cx="9190629" cy="919062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3215" y="8095597"/>
            <a:ext cx="2325406" cy="232540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44842" y="249232"/>
            <a:ext cx="3621038" cy="3621038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D7151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22461" y="4094752"/>
            <a:ext cx="2329204" cy="14004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22461" y="8095597"/>
            <a:ext cx="2188585" cy="9985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336171" y="268281"/>
            <a:ext cx="2025954" cy="204900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0" y="5055512"/>
            <a:ext cx="5538621" cy="1704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Tình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cảm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thân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mật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,</a:t>
            </a:r>
          </a:p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gần</a:t>
            </a:r>
            <a:r>
              <a:rPr lang="en-US" sz="60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sap Condensed Bold"/>
              </a:rPr>
              <a:t>gũi</a:t>
            </a:r>
            <a:endParaRPr lang="en-US" sz="6000" dirty="0">
              <a:solidFill>
                <a:srgbClr val="000000"/>
              </a:solidFill>
              <a:latin typeface="Asap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660959"/>
            <a:ext cx="6642696" cy="150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“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Em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thắp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đèn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lên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chị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Liên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nhé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?”</a:t>
            </a:r>
          </a:p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 (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Thạch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Lam, 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Hai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đứa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trẻ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20549" y="4502150"/>
            <a:ext cx="9144199" cy="64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thân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mật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?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63794" y="7994650"/>
            <a:ext cx="7644011" cy="126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biểu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tình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cảm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thân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mật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gần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gũi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mà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nhỉ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nhé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à,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ơi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,...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516696" y="1415781"/>
            <a:ext cx="901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7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38621" y="0"/>
            <a:ext cx="13386526" cy="1099037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-2417786" y="-609409"/>
            <a:ext cx="6892972" cy="13766894"/>
            <a:chOff x="0" y="0"/>
            <a:chExt cx="9190629" cy="1835585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0629" cy="91906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165229"/>
              <a:ext cx="9190629" cy="919062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3215" y="8095597"/>
            <a:ext cx="2325406" cy="232540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1689755" y="136599"/>
            <a:ext cx="3621038" cy="3621038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22461" y="4094752"/>
            <a:ext cx="2329204" cy="14004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22461" y="8095597"/>
            <a:ext cx="2188585" cy="9985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786639" y="249232"/>
            <a:ext cx="2025954" cy="204900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327623" y="4852119"/>
            <a:ext cx="6114261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FFFFFF"/>
                </a:solidFill>
                <a:latin typeface="Asap Condensed Bold"/>
              </a:rPr>
              <a:t>Thái</a:t>
            </a:r>
            <a:r>
              <a:rPr lang="en-US" sz="6999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999" dirty="0" err="1">
                <a:solidFill>
                  <a:srgbClr val="FFFFFF"/>
                </a:solidFill>
                <a:latin typeface="Asap Condensed Bold"/>
              </a:rPr>
              <a:t>độ</a:t>
            </a:r>
            <a:r>
              <a:rPr lang="en-US" sz="6999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999" dirty="0" err="1">
                <a:solidFill>
                  <a:srgbClr val="FFFFFF"/>
                </a:solidFill>
                <a:latin typeface="Asap Condensed Bold"/>
              </a:rPr>
              <a:t>bực</a:t>
            </a:r>
            <a:r>
              <a:rPr lang="en-US" sz="6999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999" dirty="0" err="1">
                <a:solidFill>
                  <a:srgbClr val="FFFFFF"/>
                </a:solidFill>
                <a:latin typeface="Asap Condensed Bold"/>
              </a:rPr>
              <a:t>tức</a:t>
            </a:r>
            <a:r>
              <a:rPr lang="en-US" sz="6999" dirty="0">
                <a:solidFill>
                  <a:srgbClr val="FFFFFF"/>
                </a:solidFill>
                <a:latin typeface="Asap Condensed Bold"/>
              </a:rPr>
              <a:t>, </a:t>
            </a:r>
            <a:r>
              <a:rPr lang="en-US" sz="6999" dirty="0" err="1">
                <a:solidFill>
                  <a:srgbClr val="FFFFFF"/>
                </a:solidFill>
                <a:latin typeface="Asap Condensed Bold"/>
              </a:rPr>
              <a:t>hách</a:t>
            </a:r>
            <a:r>
              <a:rPr lang="en-US" sz="6999" dirty="0">
                <a:solidFill>
                  <a:srgbClr val="FFFFFF"/>
                </a:solidFill>
                <a:latin typeface="Asap Condensed Bold"/>
              </a:rPr>
              <a:t> </a:t>
            </a:r>
            <a:r>
              <a:rPr lang="en-US" sz="6999" dirty="0" err="1">
                <a:solidFill>
                  <a:srgbClr val="FFFFFF"/>
                </a:solidFill>
                <a:latin typeface="Asap Condensed Bold"/>
              </a:rPr>
              <a:t>dịch</a:t>
            </a:r>
            <a:endParaRPr lang="en-US" sz="6999" dirty="0">
              <a:solidFill>
                <a:srgbClr val="FFFFFF"/>
              </a:solidFill>
              <a:latin typeface="Asap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12592" y="607343"/>
            <a:ext cx="10242279" cy="229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“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Kệ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mày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theo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lệnh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quan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tao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chiếu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sổ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đinh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thì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lần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này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đến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lượt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mày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rồi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”</a:t>
            </a:r>
          </a:p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 (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Nguyễn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Công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Hoan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Tinh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thần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dục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3999" y="4530725"/>
            <a:ext cx="891087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 Bold"/>
              </a:rPr>
              <a:t>bực</a:t>
            </a:r>
            <a:r>
              <a:rPr lang="vi-VN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 Bold"/>
              </a:rPr>
              <a:t>tức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hách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dịch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96597" y="7994650"/>
            <a:ext cx="9291403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biểu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thái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bực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tức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hách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dịch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: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kệ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mày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mặc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xác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mặc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kệ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,...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255594" y="1460500"/>
            <a:ext cx="158690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38621" y="0"/>
            <a:ext cx="13386526" cy="1099037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-1354351" y="-581090"/>
            <a:ext cx="6892972" cy="13766894"/>
            <a:chOff x="0" y="0"/>
            <a:chExt cx="9190629" cy="1835585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90629" cy="919062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9165229"/>
              <a:ext cx="9190629" cy="919062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3215" y="8095597"/>
            <a:ext cx="2325406" cy="232540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44842" y="249232"/>
            <a:ext cx="3621038" cy="3621038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22461" y="4094752"/>
            <a:ext cx="2329204" cy="14004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22461" y="8095597"/>
            <a:ext cx="2188585" cy="9985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38621" y="471948"/>
            <a:ext cx="2493398" cy="258499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55148" y="4806488"/>
            <a:ext cx="3871280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202020"/>
                </a:solidFill>
                <a:latin typeface="Asap Condensed Bold"/>
              </a:rPr>
              <a:t>Thái</a:t>
            </a:r>
            <a:r>
              <a:rPr lang="en-US" sz="6999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6999" dirty="0" err="1">
                <a:solidFill>
                  <a:srgbClr val="202020"/>
                </a:solidFill>
                <a:latin typeface="Asap Condensed Bold"/>
              </a:rPr>
              <a:t>độ</a:t>
            </a:r>
            <a:r>
              <a:rPr lang="en-US" sz="6999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6999" dirty="0" err="1">
                <a:solidFill>
                  <a:srgbClr val="202020"/>
                </a:solidFill>
                <a:latin typeface="Asap Condensed Bold"/>
              </a:rPr>
              <a:t>kính</a:t>
            </a:r>
            <a:r>
              <a:rPr lang="en-US" sz="6999" dirty="0">
                <a:solidFill>
                  <a:srgbClr val="202020"/>
                </a:solidFill>
                <a:latin typeface="Asap Condensed Bold"/>
              </a:rPr>
              <a:t> </a:t>
            </a:r>
            <a:r>
              <a:rPr lang="en-US" sz="6999" dirty="0" err="1">
                <a:solidFill>
                  <a:srgbClr val="202020"/>
                </a:solidFill>
                <a:latin typeface="Asap Condensed Bold"/>
              </a:rPr>
              <a:t>cẩn</a:t>
            </a:r>
            <a:endParaRPr lang="en-US" sz="6999" dirty="0">
              <a:solidFill>
                <a:srgbClr val="202020"/>
              </a:solidFill>
              <a:latin typeface="Asap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763000" y="957379"/>
            <a:ext cx="9296400" cy="236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“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Bẩm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chỉ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mới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hai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ông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ở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Hải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Phòng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endParaRPr lang="vi-VN" sz="4500" dirty="0" smtClean="0">
              <a:solidFill>
                <a:srgbClr val="000000"/>
              </a:solidFill>
              <a:latin typeface="Asap Condensed Italics"/>
            </a:endParaRPr>
          </a:p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4500" dirty="0" err="1" smtClean="0">
                <a:solidFill>
                  <a:srgbClr val="000000"/>
                </a:solidFill>
                <a:latin typeface="Asap Condensed Italics"/>
              </a:rPr>
              <a:t>Hà</a:t>
            </a:r>
            <a:r>
              <a:rPr lang="en-US" sz="4500" dirty="0" smtClean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Nội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về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trình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sổ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sách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” 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en-US" sz="4500" dirty="0" smtClean="0">
                <a:solidFill>
                  <a:srgbClr val="000000"/>
                </a:solidFill>
                <a:latin typeface="Asap Condensed"/>
              </a:rPr>
              <a:t>       (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Vũ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Trọng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Phụng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Giông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tố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33508" y="4540969"/>
            <a:ext cx="7925792" cy="126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thái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kính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cẩn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?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18179" y="8133697"/>
            <a:ext cx="7156450" cy="126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biểu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thái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kính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cẩn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: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dạ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bẩm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thưa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,...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956179" y="1725488"/>
            <a:ext cx="914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276600" y="2413009"/>
            <a:ext cx="5405882" cy="2541895"/>
            <a:chOff x="0" y="0"/>
            <a:chExt cx="5405882" cy="25418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05882" cy="2541895"/>
            </a:xfrm>
            <a:custGeom>
              <a:avLst/>
              <a:gdLst/>
              <a:ahLst/>
              <a:cxnLst/>
              <a:rect l="l" t="t" r="r" b="b"/>
              <a:pathLst>
                <a:path w="5405882" h="2541895">
                  <a:moveTo>
                    <a:pt x="0" y="0"/>
                  </a:moveTo>
                  <a:lnTo>
                    <a:pt x="5405882" y="0"/>
                  </a:lnTo>
                  <a:lnTo>
                    <a:pt x="5405882" y="2541895"/>
                  </a:lnTo>
                  <a:lnTo>
                    <a:pt x="0" y="2541895"/>
                  </a:lnTo>
                  <a:close/>
                </a:path>
              </a:pathLst>
            </a:custGeom>
            <a:solidFill>
              <a:srgbClr val="F5F5E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489075" y="527060"/>
            <a:ext cx="13955044" cy="126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KẾT LUẬN :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endParaRPr lang="en-US" sz="4500" dirty="0">
              <a:solidFill>
                <a:srgbClr val="000000"/>
              </a:solidFill>
              <a:latin typeface="Asap Condense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33313" y="1333500"/>
            <a:ext cx="12164418" cy="64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TÌNH CẢM, THÁI ĐỘ CỦA NGƯỜI NÓI ĐỐI VỚI NGƯỜI NGHE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71360"/>
              </p:ext>
            </p:extLst>
          </p:nvPr>
        </p:nvGraphicFramePr>
        <p:xfrm>
          <a:off x="2667000" y="3675509"/>
          <a:ext cx="12573000" cy="4644753"/>
        </p:xfrm>
        <a:graphic>
          <a:graphicData uri="http://schemas.openxmlformats.org/drawingml/2006/table">
            <a:tbl>
              <a:tblPr firstRow="1" firstCol="1" bandRow="1"/>
              <a:tblGrid>
                <a:gridCol w="6705600">
                  <a:extLst>
                    <a:ext uri="{9D8B030D-6E8A-4147-A177-3AD203B41FA5}">
                      <a16:colId xmlns:a16="http://schemas.microsoft.com/office/drawing/2014/main" xmlns="" val="3210583767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xmlns="" val="152904388"/>
                    </a:ext>
                  </a:extLst>
                </a:gridCol>
              </a:tblGrid>
              <a:tr h="154825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5000" b="1" dirty="0">
                          <a:effectLst/>
                        </a:rPr>
                        <a:t>Thành phần câu +</a:t>
                      </a:r>
                      <a:endParaRPr lang="en-US" sz="5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8" marR="663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</a:rPr>
                        <a:t>Thân mật, gần gũi</a:t>
                      </a:r>
                      <a:r>
                        <a:rPr lang="vi-VN" sz="3000" b="1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vi-VN" sz="3000" dirty="0">
                          <a:effectLst/>
                        </a:rPr>
                        <a:t>mà, nhỉ, nhé,...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8" marR="66358" marT="0" marB="0"/>
                </a:tc>
                <a:extLst>
                  <a:ext uri="{0D108BD9-81ED-4DB2-BD59-A6C34878D82A}">
                    <a16:rowId xmlns:a16="http://schemas.microsoft.com/office/drawing/2014/main" xmlns="" val="3671929913"/>
                  </a:ext>
                </a:extLst>
              </a:tr>
              <a:tr h="1548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</a:rPr>
                        <a:t>Bực tức, hách dịch</a:t>
                      </a:r>
                      <a:r>
                        <a:rPr lang="vi-VN" sz="3000" b="1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vi-VN" sz="3000" dirty="0">
                          <a:effectLst/>
                        </a:rPr>
                        <a:t>mặc xác, mặc kệ,...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8" marR="66358" marT="0" marB="0"/>
                </a:tc>
                <a:extLst>
                  <a:ext uri="{0D108BD9-81ED-4DB2-BD59-A6C34878D82A}">
                    <a16:rowId xmlns:a16="http://schemas.microsoft.com/office/drawing/2014/main" xmlns="" val="2887133051"/>
                  </a:ext>
                </a:extLst>
              </a:tr>
              <a:tr h="1548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000" b="1" dirty="0">
                          <a:solidFill>
                            <a:srgbClr val="C00000"/>
                          </a:solidFill>
                          <a:effectLst/>
                        </a:rPr>
                        <a:t>Kính cẩn</a:t>
                      </a:r>
                      <a:r>
                        <a:rPr lang="vi-VN" sz="3000" dirty="0">
                          <a:effectLst/>
                        </a:rPr>
                        <a:t>: bẩm, dạ, thưa,...</a:t>
                      </a:r>
                      <a:endParaRPr lang="en-US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8" marR="66358" marT="0" marB="0"/>
                </a:tc>
                <a:extLst>
                  <a:ext uri="{0D108BD9-81ED-4DB2-BD59-A6C34878D82A}">
                    <a16:rowId xmlns:a16="http://schemas.microsoft.com/office/drawing/2014/main" xmlns="" val="2127708897"/>
                  </a:ext>
                </a:extLst>
              </a:tr>
            </a:tbl>
          </a:graphicData>
        </a:graphic>
      </p:graphicFrame>
      <p:grpSp>
        <p:nvGrpSpPr>
          <p:cNvPr id="16" name="Group 2"/>
          <p:cNvGrpSpPr/>
          <p:nvPr/>
        </p:nvGrpSpPr>
        <p:grpSpPr>
          <a:xfrm>
            <a:off x="-786211" y="171223"/>
            <a:ext cx="14030570" cy="11262466"/>
            <a:chOff x="0" y="0"/>
            <a:chExt cx="18707426" cy="15016621"/>
          </a:xfrm>
        </p:grpSpPr>
        <p:pic>
          <p:nvPicPr>
            <p:cNvPr id="17" name="Picture 3"/>
            <p:cNvPicPr>
              <a:picLocks noChangeAspect="1"/>
            </p:cNvPicPr>
            <p:nvPr/>
          </p:nvPicPr>
          <p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4278" b="1052"/>
            <a:stretch>
              <a:fillRect/>
            </a:stretch>
          </p:blipFill>
          <p:spPr>
            <a:xfrm rot="-5400000">
              <a:off x="622042" y="6331282"/>
              <a:ext cx="8063297" cy="9307382"/>
            </a:xfrm>
            <a:prstGeom prst="rect">
              <a:avLst/>
            </a:prstGeom>
          </p:spPr>
        </p:pic>
        <p:pic>
          <p:nvPicPr>
            <p:cNvPr id="19" name="Picture 5"/>
            <p:cNvPicPr>
              <a:picLocks noChangeAspect="1"/>
            </p:cNvPicPr>
            <p:nvPr/>
          </p:nvPicPr>
          <p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4278" b="1052"/>
            <a:stretch>
              <a:fillRect/>
            </a:stretch>
          </p:blipFill>
          <p:spPr>
            <a:xfrm rot="-5400000">
              <a:off x="9923117" y="6331282"/>
              <a:ext cx="8063297" cy="9307382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/>
            </p:cNvPicPr>
            <p:nvPr/>
          </p:nvPicPr>
          <p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296" r="25658"/>
            <a:stretch>
              <a:fillRect/>
            </a:stretch>
          </p:blipFill>
          <p:spPr>
            <a:xfrm rot="-5400000">
              <a:off x="10568794" y="-1145763"/>
              <a:ext cx="6992870" cy="928439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9624" y="6740535"/>
            <a:ext cx="20105192" cy="5035531"/>
            <a:chOff x="0" y="0"/>
            <a:chExt cx="26806923" cy="671404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0" y="0"/>
              <a:ext cx="6714041" cy="671404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6695486" y="0"/>
              <a:ext cx="6714041" cy="671404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3391037" y="0"/>
              <a:ext cx="6714041" cy="671404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0092882" y="0"/>
              <a:ext cx="6714041" cy="6714041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4109186" y="790575"/>
            <a:ext cx="9807763" cy="1208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40"/>
              </a:lnSpc>
            </a:pPr>
            <a:r>
              <a:rPr lang="en-US" sz="6400" b="1" dirty="0">
                <a:solidFill>
                  <a:srgbClr val="202020"/>
                </a:solidFill>
                <a:latin typeface="Paytone One Bold"/>
              </a:rPr>
              <a:t>"NHANH TAY - LẸ MẮT"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75214" y="4343400"/>
            <a:ext cx="7331263" cy="3572673"/>
            <a:chOff x="0" y="0"/>
            <a:chExt cx="1228195" cy="8375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8195" cy="837552"/>
            </a:xfrm>
            <a:custGeom>
              <a:avLst/>
              <a:gdLst/>
              <a:ahLst/>
              <a:cxnLst/>
              <a:rect l="l" t="t" r="r" b="b"/>
              <a:pathLst>
                <a:path w="1228195" h="837552">
                  <a:moveTo>
                    <a:pt x="0" y="0"/>
                  </a:moveTo>
                  <a:lnTo>
                    <a:pt x="1228195" y="0"/>
                  </a:lnTo>
                  <a:lnTo>
                    <a:pt x="1228195" y="837552"/>
                  </a:lnTo>
                  <a:lnTo>
                    <a:pt x="0" y="837552"/>
                  </a:lnTo>
                  <a:close/>
                </a:path>
              </a:pathLst>
            </a:custGeom>
            <a:solidFill>
              <a:srgbClr val="FFC0C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279826" y="4461673"/>
            <a:ext cx="7331263" cy="3467100"/>
            <a:chOff x="0" y="0"/>
            <a:chExt cx="1228195" cy="8375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8195" cy="837552"/>
            </a:xfrm>
            <a:custGeom>
              <a:avLst/>
              <a:gdLst/>
              <a:ahLst/>
              <a:cxnLst/>
              <a:rect l="l" t="t" r="r" b="b"/>
              <a:pathLst>
                <a:path w="1228195" h="837552">
                  <a:moveTo>
                    <a:pt x="0" y="0"/>
                  </a:moveTo>
                  <a:lnTo>
                    <a:pt x="1228195" y="0"/>
                  </a:lnTo>
                  <a:lnTo>
                    <a:pt x="1228195" y="837552"/>
                  </a:lnTo>
                  <a:lnTo>
                    <a:pt x="0" y="837552"/>
                  </a:lnTo>
                  <a:close/>
                </a:path>
              </a:pathLst>
            </a:custGeom>
            <a:solidFill>
              <a:srgbClr val="FFC0C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115445" y="3143858"/>
            <a:ext cx="6161738" cy="4355542"/>
            <a:chOff x="0" y="0"/>
            <a:chExt cx="8215650" cy="580738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174189"/>
              <a:ext cx="8215650" cy="263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“</a:t>
              </a:r>
              <a:r>
                <a:rPr lang="en-US" sz="3999" spc="79" dirty="0" smtClean="0">
                  <a:solidFill>
                    <a:srgbClr val="202020"/>
                  </a:solidFill>
                  <a:latin typeface="Asap Condensed"/>
                </a:rPr>
                <a:t>N</a:t>
              </a:r>
              <a:r>
                <a:rPr lang="vi-VN" sz="3999" spc="79" dirty="0" smtClean="0">
                  <a:solidFill>
                    <a:srgbClr val="202020"/>
                  </a:solidFill>
                  <a:latin typeface="Asap Condensed"/>
                </a:rPr>
                <a:t>ếu tôi nói thì chắc người ta cũng bằng lòng</a:t>
              </a:r>
              <a:r>
                <a:rPr lang="en-US" sz="3999" spc="79" dirty="0" smtClean="0">
                  <a:solidFill>
                    <a:srgbClr val="202020"/>
                  </a:solidFill>
                  <a:latin typeface="Asap Condensed"/>
                </a:rPr>
                <a:t>”</a:t>
              </a:r>
              <a:endParaRPr lang="en-US" sz="3999" spc="79" dirty="0">
                <a:solidFill>
                  <a:srgbClr val="202020"/>
                </a:solidFill>
                <a:latin typeface="Asap Condensed"/>
              </a:endParaRPr>
            </a:p>
            <a:p>
              <a:pPr algn="ctr">
                <a:lnSpc>
                  <a:spcPts val="4200"/>
                </a:lnSpc>
              </a:pPr>
              <a:endParaRPr lang="en-US" sz="3999" spc="79" dirty="0">
                <a:solidFill>
                  <a:srgbClr val="202020"/>
                </a:solidFill>
                <a:latin typeface="Asap Condensed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445753" y="0"/>
              <a:ext cx="1324144" cy="1290439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9982200" y="3143858"/>
            <a:ext cx="6161738" cy="3955457"/>
            <a:chOff x="-188335" y="0"/>
            <a:chExt cx="8215650" cy="5273943"/>
          </a:xfrm>
        </p:grpSpPr>
        <p:sp>
          <p:nvSpPr>
            <p:cNvPr id="16" name="TextBox 16"/>
            <p:cNvSpPr txBox="1"/>
            <p:nvPr/>
          </p:nvSpPr>
          <p:spPr>
            <a:xfrm>
              <a:off x="-188335" y="2863027"/>
              <a:ext cx="8215650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spc="79" dirty="0">
                  <a:solidFill>
                    <a:srgbClr val="202020"/>
                  </a:solidFill>
                  <a:latin typeface="Asap Condensed"/>
                </a:rPr>
                <a:t>“</a:t>
              </a:r>
              <a:r>
                <a:rPr lang="en-US" sz="3999" spc="79" dirty="0" smtClean="0">
                  <a:solidFill>
                    <a:srgbClr val="202020"/>
                  </a:solidFill>
                  <a:latin typeface="Asap Condensed"/>
                </a:rPr>
                <a:t>N</a:t>
              </a:r>
              <a:r>
                <a:rPr lang="vi-VN" sz="3999" spc="79" dirty="0" smtClean="0">
                  <a:solidFill>
                    <a:srgbClr val="202020"/>
                  </a:solidFill>
                  <a:latin typeface="Asap Condensed"/>
                </a:rPr>
                <a:t>ếu tôi nói thì người ta cũng bằng lòng</a:t>
              </a:r>
              <a:r>
                <a:rPr lang="en-US" sz="3999" spc="79" dirty="0" smtClean="0">
                  <a:solidFill>
                    <a:srgbClr val="202020"/>
                  </a:solidFill>
                  <a:latin typeface="Asap Condensed"/>
                </a:rPr>
                <a:t>”</a:t>
              </a:r>
              <a:endParaRPr lang="en-US" sz="3999" spc="79" dirty="0">
                <a:solidFill>
                  <a:srgbClr val="202020"/>
                </a:solidFill>
                <a:latin typeface="Asap Condensed"/>
              </a:endParaRPr>
            </a:p>
            <a:p>
              <a:pPr algn="ctr">
                <a:lnSpc>
                  <a:spcPts val="2940"/>
                </a:lnSpc>
              </a:pPr>
              <a:endParaRPr lang="en-US" sz="3999" spc="79" dirty="0">
                <a:solidFill>
                  <a:srgbClr val="202020"/>
                </a:solidFill>
                <a:latin typeface="Asap Condensed"/>
              </a:endParaRP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445753" y="0"/>
              <a:ext cx="1324144" cy="1290439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5963900" y="-2705100"/>
            <a:ext cx="3165421" cy="6031902"/>
            <a:chOff x="0" y="0"/>
            <a:chExt cx="1623702" cy="309406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23702" cy="3094062"/>
            </a:xfrm>
            <a:custGeom>
              <a:avLst/>
              <a:gdLst/>
              <a:ahLst/>
              <a:cxnLst/>
              <a:rect l="l" t="t" r="r" b="b"/>
              <a:pathLst>
                <a:path w="1623702" h="3094062">
                  <a:moveTo>
                    <a:pt x="0" y="0"/>
                  </a:moveTo>
                  <a:lnTo>
                    <a:pt x="1623702" y="0"/>
                  </a:lnTo>
                  <a:lnTo>
                    <a:pt x="1623702" y="3094062"/>
                  </a:lnTo>
                  <a:lnTo>
                    <a:pt x="0" y="3094062"/>
                  </a:lnTo>
                  <a:close/>
                </a:path>
              </a:pathLst>
            </a:custGeom>
            <a:solidFill>
              <a:srgbClr val="FDBE1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15109">
            <a:off x="17644021" y="-2283142"/>
            <a:ext cx="3710766" cy="185538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71497" y="-147054"/>
            <a:ext cx="3079185" cy="307918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5334000" y="6186494"/>
            <a:ext cx="990600" cy="87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1200" y="190500"/>
            <a:ext cx="6781800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vi-VN" sz="6000" dirty="0" smtClean="0">
                <a:solidFill>
                  <a:srgbClr val="DC3C4D"/>
                </a:solidFill>
                <a:latin typeface="+mj-lt"/>
              </a:rPr>
              <a:t>Vòng 3. VỀ ĐÍCH</a:t>
            </a:r>
            <a:endParaRPr lang="en-US" sz="6000" dirty="0">
              <a:solidFill>
                <a:srgbClr val="DC3C4D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449653" y="1582262"/>
            <a:ext cx="8219760" cy="8122198"/>
            <a:chOff x="0" y="0"/>
            <a:chExt cx="1228195" cy="727482"/>
          </a:xfrm>
        </p:grpSpPr>
        <p:sp>
          <p:nvSpPr>
            <p:cNvPr id="6" name="Freeform 13"/>
            <p:cNvSpPr/>
            <p:nvPr/>
          </p:nvSpPr>
          <p:spPr>
            <a:xfrm>
              <a:off x="0" y="0"/>
              <a:ext cx="1228195" cy="727482"/>
            </a:xfrm>
            <a:custGeom>
              <a:avLst/>
              <a:gdLst/>
              <a:ahLst/>
              <a:cxnLst/>
              <a:rect l="l" t="t" r="r" b="b"/>
              <a:pathLst>
                <a:path w="1228195" h="727482">
                  <a:moveTo>
                    <a:pt x="0" y="0"/>
                  </a:moveTo>
                  <a:lnTo>
                    <a:pt x="1228195" y="0"/>
                  </a:lnTo>
                  <a:lnTo>
                    <a:pt x="1228195" y="727482"/>
                  </a:lnTo>
                  <a:lnTo>
                    <a:pt x="0" y="727482"/>
                  </a:lnTo>
                  <a:close/>
                </a:path>
              </a:pathLst>
            </a:custGeom>
            <a:solidFill>
              <a:srgbClr val="FFC0C0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609600" y="1582262"/>
            <a:ext cx="829596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81100" lvl="0" algn="just">
              <a:lnSpc>
                <a:spcPct val="150000"/>
              </a:lnSpc>
            </a:pPr>
            <a:r>
              <a:rPr lang="vi-VN" sz="3500" b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Câu 1: </a:t>
            </a:r>
            <a:r>
              <a:rPr lang="en-US" sz="3500" dirty="0" err="1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Nghĩa</a:t>
            </a:r>
            <a:r>
              <a:rPr lang="en-US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câu</a:t>
            </a:r>
            <a:r>
              <a:rPr lang="en-US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có</a:t>
            </a:r>
            <a:r>
              <a:rPr lang="en-US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mấy</a:t>
            </a:r>
            <a:r>
              <a:rPr lang="en-US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phần</a:t>
            </a:r>
            <a:r>
              <a:rPr lang="en-US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?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181100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A. 1</a:t>
            </a:r>
            <a:r>
              <a:rPr lang="vi-VN" sz="3500" dirty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					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B. 2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181100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C. 3</a:t>
            </a:r>
            <a:r>
              <a:rPr lang="vi-VN" sz="3500" dirty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					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D. 4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9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60" y="2668566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4335" y="4381500"/>
            <a:ext cx="809507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315" lvl="0" algn="just">
              <a:lnSpc>
                <a:spcPct val="150000"/>
              </a:lnSpc>
            </a:pPr>
            <a:r>
              <a:rPr lang="vi-VN" sz="3500" b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Câu 2. 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“</a:t>
            </a: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Cụ cố Hồng đã nhắm nghiền mắt lại để mơ màng đến cái lúc cụ mặc đồ xô gai, </a:t>
            </a:r>
            <a:r>
              <a:rPr lang="vi-VN" sz="3500" i="1" u="sng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lụ khụ</a:t>
            </a: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chống gậy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,...”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Từ ngữ gạch chân biểu hiện nghĩa sự việc gì?</a:t>
            </a: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A. Quan hệ			B. Đặc điểm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C. Tư thế</a:t>
            </a:r>
            <a:r>
              <a:rPr lang="vi-VN" sz="3500" dirty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			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D. Hành động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14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89" y="8686314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1584397"/>
            <a:ext cx="8162925" cy="812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715500" y="1511461"/>
            <a:ext cx="7904162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315" lvl="0" algn="just">
              <a:lnSpc>
                <a:spcPct val="150000"/>
              </a:lnSpc>
            </a:pPr>
            <a:r>
              <a:rPr lang="vi-VN" sz="3500" b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Câu 3.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“</a:t>
            </a: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Còn trời, còn nước, còn non</a:t>
            </a:r>
            <a:endParaRPr lang="en-US" sz="3500" i="1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              Còn cô bán rượu, anh còn say sưa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”</a:t>
            </a: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Nghĩa sự việc trong câu trên biểu hiện điều gì?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L="514350" marR="107315" lvl="0" indent="-514350" algn="just">
              <a:lnSpc>
                <a:spcPct val="150000"/>
              </a:lnSpc>
              <a:buAutoNum type="alphaUcPeriod"/>
            </a:pPr>
            <a:r>
              <a:rPr lang="vi-VN" sz="3500" dirty="0" smtClean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Quan hệ                                              B. Hành động</a:t>
            </a:r>
          </a:p>
          <a:p>
            <a:pPr marR="107315" lvl="0" algn="just">
              <a:lnSpc>
                <a:spcPct val="150000"/>
              </a:lnSpc>
            </a:pPr>
            <a:r>
              <a:rPr lang="vi-VN" sz="3500" dirty="0" smtClean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C. Tư thế                                                       D. Tồn tại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17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880" y="4980289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639300" y="5691328"/>
            <a:ext cx="82677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315" lvl="0" algn="just">
              <a:lnSpc>
                <a:spcPct val="150000"/>
              </a:lnSpc>
            </a:pPr>
            <a:r>
              <a:rPr lang="vi-VN" sz="3500" b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Câu 4.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</a:t>
            </a: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“Tấm ảnh chụp hai mẹ con kia rõ ràng là mợ Du và thằng Dũng”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 (Nguyên Hồng, </a:t>
            </a: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Mợ Du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)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Nghĩa sự việc trong câu trên biểu hiện thái độ gì?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A. KĐ tính chân 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thật                </a:t>
            </a:r>
            <a:r>
              <a:rPr lang="vi-VN" sz="3500" dirty="0" smtClean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    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B. Phỏng đoán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C. Đánh giá mức độ</a:t>
            </a:r>
            <a:r>
              <a:rPr lang="vi-VN" sz="3500" dirty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                      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D. KĐ tính tất yếu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</a:endParaRPr>
          </a:p>
        </p:txBody>
      </p:sp>
      <p:pic>
        <p:nvPicPr>
          <p:cNvPr id="19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76" y="8353442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20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475053" y="1257300"/>
            <a:ext cx="8219760" cy="8839200"/>
            <a:chOff x="0" y="0"/>
            <a:chExt cx="1228195" cy="7274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8195" cy="727482"/>
            </a:xfrm>
            <a:custGeom>
              <a:avLst/>
              <a:gdLst/>
              <a:ahLst/>
              <a:cxnLst/>
              <a:rect l="l" t="t" r="r" b="b"/>
              <a:pathLst>
                <a:path w="1228195" h="727482">
                  <a:moveTo>
                    <a:pt x="0" y="0"/>
                  </a:moveTo>
                  <a:lnTo>
                    <a:pt x="1228195" y="0"/>
                  </a:lnTo>
                  <a:lnTo>
                    <a:pt x="1228195" y="727482"/>
                  </a:lnTo>
                  <a:lnTo>
                    <a:pt x="0" y="727482"/>
                  </a:lnTo>
                  <a:close/>
                </a:path>
              </a:pathLst>
            </a:custGeom>
            <a:solidFill>
              <a:srgbClr val="FFC0C0"/>
            </a:solidFill>
          </p:spPr>
        </p:sp>
      </p:grpSp>
      <p:grpSp>
        <p:nvGrpSpPr>
          <p:cNvPr id="32" name="Group 12"/>
          <p:cNvGrpSpPr/>
          <p:nvPr/>
        </p:nvGrpSpPr>
        <p:grpSpPr>
          <a:xfrm>
            <a:off x="9601200" y="1233150"/>
            <a:ext cx="8386587" cy="8839199"/>
            <a:chOff x="0" y="0"/>
            <a:chExt cx="1228195" cy="727482"/>
          </a:xfrm>
        </p:grpSpPr>
        <p:sp>
          <p:nvSpPr>
            <p:cNvPr id="33" name="Freeform 13"/>
            <p:cNvSpPr/>
            <p:nvPr/>
          </p:nvSpPr>
          <p:spPr>
            <a:xfrm>
              <a:off x="0" y="0"/>
              <a:ext cx="1228195" cy="727482"/>
            </a:xfrm>
            <a:custGeom>
              <a:avLst/>
              <a:gdLst/>
              <a:ahLst/>
              <a:cxnLst/>
              <a:rect l="l" t="t" r="r" b="b"/>
              <a:pathLst>
                <a:path w="1228195" h="727482">
                  <a:moveTo>
                    <a:pt x="0" y="0"/>
                  </a:moveTo>
                  <a:lnTo>
                    <a:pt x="1228195" y="0"/>
                  </a:lnTo>
                  <a:lnTo>
                    <a:pt x="1228195" y="727482"/>
                  </a:lnTo>
                  <a:lnTo>
                    <a:pt x="0" y="727482"/>
                  </a:lnTo>
                  <a:close/>
                </a:path>
              </a:pathLst>
            </a:custGeom>
            <a:solidFill>
              <a:srgbClr val="FFC0C0"/>
            </a:solidFill>
          </p:spPr>
        </p:sp>
      </p:grpSp>
      <p:pic>
        <p:nvPicPr>
          <p:cNvPr id="23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1" y="3848100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0570" y="1233150"/>
            <a:ext cx="79248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315" algn="just">
              <a:lnSpc>
                <a:spcPct val="150000"/>
              </a:lnSpc>
              <a:spcAft>
                <a:spcPts val="0"/>
              </a:spcAft>
            </a:pPr>
            <a:r>
              <a:rPr lang="vi-VN" sz="3500" b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Câu </a:t>
            </a:r>
            <a:r>
              <a:rPr lang="vi-VN" sz="3500" b="1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5.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</a:t>
            </a: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“Tháng giêng ngon như một cặp môi </a:t>
            </a:r>
            <a:r>
              <a:rPr lang="vi-VN" sz="3500" i="1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gần.”   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(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Xuân Diệu, </a:t>
            </a: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Vội vàng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)</a:t>
            </a:r>
            <a:endParaRPr lang="en-US" sz="3500" dirty="0"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algn="just">
              <a:lnSpc>
                <a:spcPct val="150000"/>
              </a:lnSpc>
              <a:spcAft>
                <a:spcPts val="0"/>
              </a:spcAft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Nghĩa sự việc trong câu trên biểu hiện điều gì?</a:t>
            </a:r>
            <a:endParaRPr lang="en-US" sz="3500" dirty="0"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algn="just">
              <a:lnSpc>
                <a:spcPct val="150000"/>
              </a:lnSpc>
              <a:spcAft>
                <a:spcPts val="0"/>
              </a:spcAft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A. Quan 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hệ</a:t>
            </a:r>
            <a:r>
              <a:rPr lang="vi-VN" sz="3500" dirty="0" smtClean="0">
                <a:latin typeface="Asap Condensed" panose="020B0604020202020204" charset="0"/>
                <a:ea typeface="Times New Roman" panose="02020603050405020304" pitchFamily="18" charset="0"/>
              </a:rPr>
              <a:t>				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B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. Tư thế</a:t>
            </a:r>
            <a:endParaRPr lang="en-US" sz="3500" dirty="0"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algn="just">
              <a:lnSpc>
                <a:spcPct val="150000"/>
              </a:lnSpc>
              <a:spcAft>
                <a:spcPts val="0"/>
              </a:spcAft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C. Hành 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động</a:t>
            </a:r>
            <a:r>
              <a:rPr lang="vi-VN" sz="3500" dirty="0" smtClean="0">
                <a:latin typeface="Asap Condensed" panose="020B0604020202020204" charset="0"/>
                <a:ea typeface="Times New Roman" panose="02020603050405020304" pitchFamily="18" charset="0"/>
              </a:rPr>
              <a:t>			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D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. Trạng 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thái</a:t>
            </a:r>
            <a:endParaRPr lang="en-US" sz="3500" dirty="0">
              <a:effectLst/>
              <a:latin typeface="Asap Condensed" panose="020B060402020202020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600" y="5157935"/>
            <a:ext cx="9144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marR="107315" lvl="0" algn="just">
              <a:lnSpc>
                <a:spcPct val="150000"/>
              </a:lnSpc>
            </a:pPr>
            <a:r>
              <a:rPr lang="vi-VN" sz="3500" b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Câu </a:t>
            </a:r>
            <a:r>
              <a:rPr lang="vi-VN" sz="3500" b="1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6.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</a:t>
            </a: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“Ngoài này nắng </a:t>
            </a:r>
            <a:r>
              <a:rPr lang="vi-VN" sz="3500" i="1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đỏ cành </a:t>
            </a: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cam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Chắc trong ấy nắng xanh lam ngọn </a:t>
            </a:r>
            <a:r>
              <a:rPr lang="vi-VN" sz="3500" i="1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dừa.” </a:t>
            </a:r>
            <a:endParaRPr lang="vi-VN" sz="3500" i="1" dirty="0">
              <a:solidFill>
                <a:srgbClr val="000000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ctr">
              <a:lnSpc>
                <a:spcPct val="150000"/>
              </a:lnSpc>
            </a:pP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                      (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Tố Hữu, </a:t>
            </a:r>
            <a:r>
              <a:rPr lang="vi-VN" sz="3500" i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Tiếng hát sang xuân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)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Nghĩa 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tình thái 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trong câu trên biểu hiện thái độ gì?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A. Phỏng đoán</a:t>
            </a:r>
            <a:r>
              <a:rPr lang="vi-VN" sz="3500" dirty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		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B. Đánh giá mức độ</a:t>
            </a:r>
            <a:endParaRPr lang="vi-VN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C. Đánh giá sự việc</a:t>
            </a:r>
            <a:r>
              <a:rPr lang="vi-VN" sz="3500" dirty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         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D. KĐ tính chân thực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19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5" y="8572500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526061" y="1485899"/>
            <a:ext cx="8423626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4000"/>
              </a:lnSpc>
            </a:pPr>
            <a:r>
              <a:rPr lang="vi-VN" sz="3500" b="1" dirty="0">
                <a:solidFill>
                  <a:srgbClr val="333333"/>
                </a:solidFill>
                <a:latin typeface="Asap Condensed" panose="020B0604020202020204" charset="0"/>
              </a:rPr>
              <a:t>Câu 7</a:t>
            </a:r>
            <a:r>
              <a:rPr lang="vi-VN" sz="3500" b="1" dirty="0" smtClean="0">
                <a:solidFill>
                  <a:srgbClr val="333333"/>
                </a:solidFill>
                <a:latin typeface="Asap Condensed" panose="020B0604020202020204" charset="0"/>
              </a:rPr>
              <a:t>: </a:t>
            </a:r>
            <a:r>
              <a:rPr lang="vi-VN" sz="3500" dirty="0">
                <a:solidFill>
                  <a:srgbClr val="333333"/>
                </a:solidFill>
                <a:latin typeface="Asap Condensed" panose="020B0604020202020204" charset="0"/>
              </a:rPr>
              <a:t>Trong hai câu thơ mở đầu </a:t>
            </a:r>
            <a:r>
              <a:rPr lang="vi-VN" sz="3500" i="1" dirty="0">
                <a:solidFill>
                  <a:srgbClr val="333333"/>
                </a:solidFill>
                <a:latin typeface="Asap Condensed" panose="020B0604020202020204" charset="0"/>
              </a:rPr>
              <a:t>Truyện Kiều</a:t>
            </a:r>
            <a:r>
              <a:rPr lang="vi-VN" sz="3500" dirty="0">
                <a:solidFill>
                  <a:srgbClr val="333333"/>
                </a:solidFill>
                <a:latin typeface="Asap Condensed" panose="020B0604020202020204" charset="0"/>
              </a:rPr>
              <a:t>  của Nguyễn Du</a:t>
            </a:r>
          </a:p>
          <a:p>
            <a:pPr lvl="0" algn="ctr" fontAlgn="base">
              <a:lnSpc>
                <a:spcPct val="114000"/>
              </a:lnSpc>
            </a:pPr>
            <a:r>
              <a:rPr lang="vi-VN" sz="3500" i="1" dirty="0">
                <a:solidFill>
                  <a:srgbClr val="333333"/>
                </a:solidFill>
                <a:latin typeface="Asap Condensed" panose="020B0604020202020204" charset="0"/>
              </a:rPr>
              <a:t>“Trăm năm trong cõi người ta</a:t>
            </a:r>
            <a:endParaRPr lang="vi-VN" sz="3500" dirty="0">
              <a:solidFill>
                <a:srgbClr val="333333"/>
              </a:solidFill>
              <a:latin typeface="Asap Condensed" panose="020B0604020202020204" charset="0"/>
            </a:endParaRPr>
          </a:p>
          <a:p>
            <a:pPr lvl="0" algn="ctr" fontAlgn="base">
              <a:lnSpc>
                <a:spcPct val="114000"/>
              </a:lnSpc>
            </a:pPr>
            <a:r>
              <a:rPr lang="vi-VN" sz="3500" i="1" dirty="0">
                <a:solidFill>
                  <a:srgbClr val="333333"/>
                </a:solidFill>
                <a:latin typeface="Asap Condensed" panose="020B0604020202020204" charset="0"/>
              </a:rPr>
              <a:t>Chữ tài, chữ mệnh khéo là ghét nhau”</a:t>
            </a:r>
            <a:endParaRPr lang="vi-VN" sz="3500" dirty="0">
              <a:solidFill>
                <a:srgbClr val="333333"/>
              </a:solidFill>
              <a:latin typeface="Asap Condensed" panose="020B0604020202020204" charset="0"/>
            </a:endParaRPr>
          </a:p>
          <a:p>
            <a:pPr lvl="0" fontAlgn="base">
              <a:lnSpc>
                <a:spcPct val="114000"/>
              </a:lnSpc>
            </a:pPr>
            <a:r>
              <a:rPr lang="vi-VN" sz="3500" dirty="0">
                <a:solidFill>
                  <a:srgbClr val="333333"/>
                </a:solidFill>
                <a:latin typeface="Asap Condensed" panose="020B0604020202020204" charset="0"/>
              </a:rPr>
              <a:t>Từ ngữ nào biểu hiện thái độ, sự đánh giá của người kể chuyện đối với sự việc, hiện tượng đó ?</a:t>
            </a:r>
          </a:p>
          <a:p>
            <a:pPr lvl="0" fontAlgn="base">
              <a:lnSpc>
                <a:spcPct val="114000"/>
              </a:lnSpc>
            </a:pPr>
            <a:r>
              <a:rPr lang="vi-VN" sz="3500" dirty="0" smtClean="0">
                <a:solidFill>
                  <a:srgbClr val="333333"/>
                </a:solidFill>
                <a:latin typeface="Asap Condensed" panose="020B0604020202020204" charset="0"/>
              </a:rPr>
              <a:t>A. Cõi </a:t>
            </a:r>
            <a:r>
              <a:rPr lang="vi-VN" sz="3500" dirty="0">
                <a:solidFill>
                  <a:srgbClr val="333333"/>
                </a:solidFill>
                <a:latin typeface="Asap Condensed" panose="020B0604020202020204" charset="0"/>
              </a:rPr>
              <a:t>người ta			B. Ghét nhau</a:t>
            </a:r>
          </a:p>
          <a:p>
            <a:pPr lvl="0" fontAlgn="base">
              <a:lnSpc>
                <a:spcPct val="114000"/>
              </a:lnSpc>
            </a:pPr>
            <a:r>
              <a:rPr lang="vi-VN" sz="3500" dirty="0">
                <a:solidFill>
                  <a:srgbClr val="333333"/>
                </a:solidFill>
                <a:latin typeface="Asap Condensed" panose="020B0604020202020204" charset="0"/>
              </a:rPr>
              <a:t>C. Khéo là				D. Trăm năm</a:t>
            </a:r>
            <a:endParaRPr lang="en-US" dirty="0"/>
          </a:p>
        </p:txBody>
      </p:sp>
      <p:pic>
        <p:nvPicPr>
          <p:cNvPr id="21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40" y="5841761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626600" y="6515100"/>
            <a:ext cx="81700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315" lvl="0" algn="just">
              <a:lnSpc>
                <a:spcPct val="150000"/>
              </a:lnSpc>
            </a:pPr>
            <a:r>
              <a:rPr lang="vi-VN" sz="3500" b="1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Câu </a:t>
            </a:r>
            <a:r>
              <a:rPr lang="vi-VN" sz="3500" b="1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8. </a:t>
            </a:r>
            <a:r>
              <a:rPr lang="vi-VN" sz="3500" i="1" dirty="0">
                <a:solidFill>
                  <a:srgbClr val="333333"/>
                </a:solidFill>
                <a:latin typeface="Asap Condensed" panose="020B0604020202020204" charset="0"/>
              </a:rPr>
              <a:t>“</a:t>
            </a:r>
            <a:r>
              <a:rPr lang="vi-VN" sz="3500" dirty="0">
                <a:solidFill>
                  <a:srgbClr val="333333"/>
                </a:solidFill>
                <a:latin typeface="Asap Condensed" panose="020B0604020202020204" charset="0"/>
              </a:rPr>
              <a:t> 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Anh đã hẹn đến dự sinh nhật kia mà!” 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Xác định từ ngữ thể hiện nghĩa tình thái: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A. 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đã</a:t>
            </a:r>
            <a:r>
              <a:rPr lang="vi-VN" sz="3500" dirty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				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B. h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ẹn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  <a:p>
            <a:pPr marR="107315" lvl="0" algn="just"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C. 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dự</a:t>
            </a:r>
            <a:r>
              <a:rPr lang="vi-VN" sz="3500" dirty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		</a:t>
            </a:r>
            <a:r>
              <a:rPr lang="vi-VN" sz="3500" dirty="0" smtClean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         </a:t>
            </a:r>
            <a:r>
              <a:rPr lang="vi-VN" sz="3500" dirty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	</a:t>
            </a:r>
            <a:r>
              <a:rPr lang="vi-VN" sz="3500" dirty="0" smtClean="0">
                <a:solidFill>
                  <a:prstClr val="black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              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D</a:t>
            </a:r>
            <a:r>
              <a:rPr lang="vi-VN" sz="3500" dirty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. k</a:t>
            </a:r>
            <a:r>
              <a:rPr lang="vi-VN" sz="3500" dirty="0" smtClean="0">
                <a:solidFill>
                  <a:srgbClr val="000000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ia mà</a:t>
            </a:r>
            <a:endParaRPr lang="en-US" sz="3500" dirty="0">
              <a:solidFill>
                <a:prstClr val="black"/>
              </a:solidFill>
              <a:latin typeface="Asap Condensed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25" name="Picture 4" descr="dau-tich - Sáº¢N XUáº¤T VIDEO QUáº¢NG CÃ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662" y="9067800"/>
            <a:ext cx="61492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72416" y="177517"/>
            <a:ext cx="5943165" cy="1079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699"/>
              </a:lnSpc>
              <a:spcBef>
                <a:spcPct val="0"/>
              </a:spcBef>
            </a:pPr>
            <a:r>
              <a:rPr lang="vi-VN" sz="6000" dirty="0">
                <a:solidFill>
                  <a:srgbClr val="DC3C4D"/>
                </a:solidFill>
                <a:latin typeface="Times New Roman"/>
              </a:rPr>
              <a:t>Vòng 3. VỀ ĐÍCH</a:t>
            </a:r>
            <a:endParaRPr lang="en-US" sz="6000" dirty="0">
              <a:solidFill>
                <a:srgbClr val="DC3C4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25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23FAF7E-85F2-4A0B-8D38-654062B74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74514"/>
            <a:ext cx="6066891" cy="6066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3009900"/>
            <a:ext cx="11836254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07315" lvl="0" algn="just">
              <a:lnSpc>
                <a:spcPct val="150000"/>
              </a:lnSpc>
            </a:pPr>
            <a:r>
              <a:rPr lang="vi-VN" sz="5400" dirty="0" smtClean="0">
                <a:solidFill>
                  <a:srgbClr val="FF0000"/>
                </a:solidFill>
                <a:latin typeface="Arima Madurai Black" panose="00000A00000000000000" pitchFamily="2" charset="0"/>
                <a:ea typeface="Times New Roman" panose="02020603050405020304" pitchFamily="18" charset="0"/>
                <a:cs typeface="Arima Madurai Black" panose="00000A00000000000000" pitchFamily="2" charset="0"/>
              </a:rPr>
              <a:t>Chúc mừng đội đã giành chiến thắng!</a:t>
            </a:r>
            <a:endParaRPr lang="en-US" sz="5400" dirty="0">
              <a:solidFill>
                <a:srgbClr val="FF0000"/>
              </a:solidFill>
              <a:latin typeface="Arima Madurai Black" panose="00000A00000000000000" pitchFamily="2" charset="0"/>
              <a:ea typeface="Times New Roman" panose="02020603050405020304" pitchFamily="18" charset="0"/>
              <a:cs typeface="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11258" y="6946900"/>
            <a:ext cx="3638742" cy="36387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54897">
            <a:off x="-902012" y="-330871"/>
            <a:ext cx="5220060" cy="28176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334000" y="1059584"/>
            <a:ext cx="74676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000000"/>
                </a:solidFill>
                <a:latin typeface="Paytone One Bold"/>
              </a:rPr>
              <a:t>Nghĩa</a:t>
            </a:r>
            <a:r>
              <a:rPr lang="en-US" sz="6600" b="1" dirty="0">
                <a:solidFill>
                  <a:srgbClr val="000000"/>
                </a:solidFill>
                <a:latin typeface="Paytone One Bold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Paytone One Bold"/>
              </a:rPr>
              <a:t>sự</a:t>
            </a:r>
            <a:r>
              <a:rPr lang="en-US" sz="6600" b="1" dirty="0">
                <a:solidFill>
                  <a:srgbClr val="000000"/>
                </a:solidFill>
                <a:latin typeface="Paytone One Bold"/>
              </a:rPr>
              <a:t> </a:t>
            </a:r>
            <a:r>
              <a:rPr lang="en-US" sz="6600" b="1" dirty="0" err="1" smtClean="0">
                <a:solidFill>
                  <a:srgbClr val="000000"/>
                </a:solidFill>
                <a:latin typeface="Paytone One Bold"/>
              </a:rPr>
              <a:t>việc</a:t>
            </a:r>
            <a:r>
              <a:rPr lang="en-US" sz="6600" b="1" dirty="0" smtClean="0">
                <a:solidFill>
                  <a:srgbClr val="000000"/>
                </a:solidFill>
                <a:latin typeface="Paytone One Bold"/>
              </a:rPr>
              <a:t> </a:t>
            </a:r>
            <a:endParaRPr lang="en-US" sz="6600" b="1" dirty="0">
              <a:solidFill>
                <a:srgbClr val="000000"/>
              </a:solidFill>
              <a:latin typeface="Paytone On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16200" y="3009900"/>
            <a:ext cx="11277600" cy="5131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84492" y="2338480"/>
            <a:ext cx="5934570" cy="59345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830211">
            <a:off x="11402011" y="6340860"/>
            <a:ext cx="3204147" cy="697875"/>
          </a:xfrm>
          <a:prstGeom prst="rect">
            <a:avLst/>
          </a:prstGeom>
          <a:solidFill>
            <a:srgbClr val="FDBE1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51777" y="3030788"/>
            <a:ext cx="2274977" cy="22749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51243" y="5716283"/>
            <a:ext cx="2175510" cy="21755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30265">
            <a:off x="9890152" y="3618919"/>
            <a:ext cx="3018464" cy="15092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84053" y="1658633"/>
            <a:ext cx="8115300" cy="40576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28800" y="3520576"/>
            <a:ext cx="7407683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  <a:spcBef>
                <a:spcPct val="0"/>
              </a:spcBef>
            </a:pPr>
            <a:r>
              <a:rPr lang="en-US" sz="9000" dirty="0">
                <a:solidFill>
                  <a:srgbClr val="F5F5EF"/>
                </a:solidFill>
                <a:latin typeface="Asap Condensed Bold"/>
              </a:rPr>
              <a:t>NGHĨA SỰ VIỆC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843934" y="-795999"/>
            <a:ext cx="3165421" cy="18853290"/>
            <a:chOff x="0" y="0"/>
            <a:chExt cx="1623702" cy="96707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3702" cy="9670790"/>
            </a:xfrm>
            <a:custGeom>
              <a:avLst/>
              <a:gdLst/>
              <a:ahLst/>
              <a:cxnLst/>
              <a:rect l="l" t="t" r="r" b="b"/>
              <a:pathLst>
                <a:path w="1623702" h="9670790">
                  <a:moveTo>
                    <a:pt x="0" y="0"/>
                  </a:moveTo>
                  <a:lnTo>
                    <a:pt x="1623702" y="0"/>
                  </a:lnTo>
                  <a:lnTo>
                    <a:pt x="1623702" y="9670790"/>
                  </a:lnTo>
                  <a:lnTo>
                    <a:pt x="0" y="9670790"/>
                  </a:lnTo>
                  <a:close/>
                </a:path>
              </a:pathLst>
            </a:custGeom>
            <a:solidFill>
              <a:srgbClr val="FDBE1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30265">
            <a:off x="-2217988" y="8367648"/>
            <a:ext cx="4435977" cy="2217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3920" y="4678150"/>
            <a:ext cx="2678005" cy="16101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3920" y="6918661"/>
            <a:ext cx="2158317" cy="23396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72548" y="2500157"/>
            <a:ext cx="15284454" cy="157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“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Xuân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Tóc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Đỏ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cắt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đặt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đâu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vào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đấy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rồi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mới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xuống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chỗ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người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đưa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”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(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Vũ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Trọng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Phụng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  <a:r>
              <a:rPr lang="en-US" sz="4500" i="1" dirty="0" err="1">
                <a:solidFill>
                  <a:srgbClr val="000000"/>
                </a:solidFill>
                <a:latin typeface="Asap Condensed Italics"/>
              </a:rPr>
              <a:t>Số</a:t>
            </a:r>
            <a:r>
              <a:rPr lang="en-US" sz="4500" i="1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sap Condensed Italics"/>
              </a:rPr>
              <a:t>đỏ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10823" y="5181600"/>
            <a:ext cx="11241088" cy="64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chỉ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hành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động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nhân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vật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Xuân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Tóc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Đỏ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65746" y="616585"/>
            <a:ext cx="10456863" cy="8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Câu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biểu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hiện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hành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động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60370" y="7820505"/>
            <a:ext cx="14167259" cy="126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Mô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Thành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phần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+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Động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diễn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tả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hành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động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(VD: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chạy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đi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đứng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nhảy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,...)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181600" y="3289604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972800" y="3289604"/>
            <a:ext cx="1295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843934" y="-795999"/>
            <a:ext cx="3165421" cy="18853290"/>
            <a:chOff x="0" y="0"/>
            <a:chExt cx="1623702" cy="96707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3702" cy="9670790"/>
            </a:xfrm>
            <a:custGeom>
              <a:avLst/>
              <a:gdLst/>
              <a:ahLst/>
              <a:cxnLst/>
              <a:rect l="l" t="t" r="r" b="b"/>
              <a:pathLst>
                <a:path w="1623702" h="9670790">
                  <a:moveTo>
                    <a:pt x="0" y="0"/>
                  </a:moveTo>
                  <a:lnTo>
                    <a:pt x="1623702" y="0"/>
                  </a:lnTo>
                  <a:lnTo>
                    <a:pt x="1623702" y="9670790"/>
                  </a:lnTo>
                  <a:lnTo>
                    <a:pt x="0" y="9670790"/>
                  </a:lnTo>
                  <a:close/>
                </a:path>
              </a:pathLst>
            </a:custGeom>
            <a:solidFill>
              <a:srgbClr val="FFC0C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87750" y="7047936"/>
            <a:ext cx="3239064" cy="32390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30265">
            <a:off x="-2217988" y="8367648"/>
            <a:ext cx="4435977" cy="2217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3920" y="4678150"/>
            <a:ext cx="2678005" cy="1610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3920" y="6918661"/>
            <a:ext cx="2158317" cy="23396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60370" y="7820505"/>
            <a:ext cx="14167259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Mô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Thành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phần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+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để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miêu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tả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(VD: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vui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buồn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giận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bâng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khuâng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lớn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–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nhỏ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cao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–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thấp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...)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endParaRPr lang="en-US" sz="4500" dirty="0">
              <a:solidFill>
                <a:srgbClr val="000000"/>
              </a:solidFill>
              <a:latin typeface="Asap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1884" y="502221"/>
            <a:ext cx="16541516" cy="866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DC3C4D"/>
                </a:solidFill>
                <a:latin typeface="Paytone One Bold"/>
              </a:rPr>
              <a:t>Câu</a:t>
            </a:r>
            <a:r>
              <a:rPr lang="en-US" sz="6000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000" b="1" dirty="0" err="1">
                <a:solidFill>
                  <a:srgbClr val="DC3C4D"/>
                </a:solidFill>
                <a:latin typeface="Paytone One Bold"/>
              </a:rPr>
              <a:t>biểu</a:t>
            </a:r>
            <a:r>
              <a:rPr lang="en-US" sz="6000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000" b="1" dirty="0" err="1">
                <a:solidFill>
                  <a:srgbClr val="DC3C4D"/>
                </a:solidFill>
                <a:latin typeface="Paytone One Bold"/>
              </a:rPr>
              <a:t>hiện</a:t>
            </a:r>
            <a:r>
              <a:rPr lang="en-US" sz="6000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000" b="1" dirty="0" err="1">
                <a:solidFill>
                  <a:srgbClr val="DC3C4D"/>
                </a:solidFill>
                <a:latin typeface="Paytone One Bold"/>
              </a:rPr>
              <a:t>trạng</a:t>
            </a:r>
            <a:r>
              <a:rPr lang="en-US" sz="6000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000" b="1" dirty="0" err="1">
                <a:solidFill>
                  <a:srgbClr val="DC3C4D"/>
                </a:solidFill>
                <a:latin typeface="Paytone One Bold"/>
              </a:rPr>
              <a:t>thái</a:t>
            </a:r>
            <a:r>
              <a:rPr lang="en-US" sz="6000" b="1" dirty="0">
                <a:solidFill>
                  <a:srgbClr val="DC3C4D"/>
                </a:solidFill>
                <a:latin typeface="Paytone One Bold"/>
              </a:rPr>
              <a:t>, </a:t>
            </a:r>
            <a:r>
              <a:rPr lang="en-US" sz="6000" b="1" dirty="0" err="1">
                <a:solidFill>
                  <a:srgbClr val="DC3C4D"/>
                </a:solidFill>
                <a:latin typeface="Paytone One Bold"/>
              </a:rPr>
              <a:t>tính</a:t>
            </a:r>
            <a:r>
              <a:rPr lang="en-US" sz="6000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000" b="1" dirty="0" err="1">
                <a:solidFill>
                  <a:srgbClr val="DC3C4D"/>
                </a:solidFill>
                <a:latin typeface="Paytone One Bold"/>
              </a:rPr>
              <a:t>chất</a:t>
            </a:r>
            <a:r>
              <a:rPr lang="en-US" sz="6000" b="1" dirty="0">
                <a:solidFill>
                  <a:srgbClr val="DC3C4D"/>
                </a:solidFill>
                <a:latin typeface="Paytone One Bold"/>
              </a:rPr>
              <a:t>, </a:t>
            </a:r>
            <a:r>
              <a:rPr lang="en-US" sz="6000" b="1" dirty="0" err="1">
                <a:solidFill>
                  <a:srgbClr val="DC3C4D"/>
                </a:solidFill>
                <a:latin typeface="Paytone One Bold"/>
              </a:rPr>
              <a:t>đặc</a:t>
            </a:r>
            <a:r>
              <a:rPr lang="en-US" sz="6000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000" b="1" dirty="0" err="1">
                <a:solidFill>
                  <a:srgbClr val="DC3C4D"/>
                </a:solidFill>
                <a:latin typeface="Paytone One Bold"/>
              </a:rPr>
              <a:t>điểm</a:t>
            </a:r>
            <a:r>
              <a:rPr lang="en-US" sz="6000" b="1" dirty="0">
                <a:solidFill>
                  <a:srgbClr val="DC3C4D"/>
                </a:solidFill>
                <a:latin typeface="Paytone On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90575" y="2296772"/>
            <a:ext cx="8306425" cy="1578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“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Trời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thu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xanh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ngắt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mấy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tầng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cao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”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(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Nguyễn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Khuyến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  <a:r>
              <a:rPr lang="en-US" sz="4500" i="1" dirty="0" err="1">
                <a:solidFill>
                  <a:srgbClr val="000000"/>
                </a:solidFill>
                <a:latin typeface="Asap Condensed Italics"/>
              </a:rPr>
              <a:t>Vịnh</a:t>
            </a:r>
            <a:r>
              <a:rPr lang="en-US" sz="4500" i="1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sap Condensed Italics"/>
              </a:rPr>
              <a:t>mùa</a:t>
            </a:r>
            <a:r>
              <a:rPr lang="en-US" sz="4500" i="1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sap Condensed Italics"/>
              </a:rPr>
              <a:t>thu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51541" y="5181600"/>
            <a:ext cx="13111957" cy="64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giúp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tác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giả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mô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tả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đặc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điểm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mùa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đất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Bắc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305800" y="3060819"/>
            <a:ext cx="2073344" cy="255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496800" y="3060819"/>
            <a:ext cx="838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843934" y="-795999"/>
            <a:ext cx="3165421" cy="18853290"/>
            <a:chOff x="0" y="0"/>
            <a:chExt cx="1623702" cy="96707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3702" cy="9670790"/>
            </a:xfrm>
            <a:custGeom>
              <a:avLst/>
              <a:gdLst/>
              <a:ahLst/>
              <a:cxnLst/>
              <a:rect l="l" t="t" r="r" b="b"/>
              <a:pathLst>
                <a:path w="1623702" h="9670790">
                  <a:moveTo>
                    <a:pt x="0" y="0"/>
                  </a:moveTo>
                  <a:lnTo>
                    <a:pt x="1623702" y="0"/>
                  </a:lnTo>
                  <a:lnTo>
                    <a:pt x="1623702" y="9670790"/>
                  </a:lnTo>
                  <a:lnTo>
                    <a:pt x="0" y="9670790"/>
                  </a:lnTo>
                  <a:close/>
                </a:path>
              </a:pathLst>
            </a:custGeom>
            <a:solidFill>
              <a:srgbClr val="1D715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87750" y="7047936"/>
            <a:ext cx="3239064" cy="32390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30265">
            <a:off x="-2217988" y="8367648"/>
            <a:ext cx="4435977" cy="2217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3920" y="4678150"/>
            <a:ext cx="2678005" cy="1610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3920" y="6918661"/>
            <a:ext cx="2158317" cy="23396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326037" y="616585"/>
            <a:ext cx="9635927" cy="8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Câu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biểu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hiện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quá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trình</a:t>
            </a:r>
            <a:endParaRPr lang="en-US" sz="6399" b="1" dirty="0">
              <a:solidFill>
                <a:srgbClr val="DC3C4D"/>
              </a:solidFill>
              <a:latin typeface="Paytone On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18418" y="2247900"/>
            <a:ext cx="8603882" cy="1509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“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Lá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vàng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trước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gió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khẽ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đưa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vèo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”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(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Nguyễn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Khuyến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cá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mùa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thu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24682" y="5024650"/>
            <a:ext cx="12747427" cy="126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mô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tả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sự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chuyển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động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chiếc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lá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mùa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thơ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trên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?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78051" y="7994650"/>
            <a:ext cx="10731897" cy="126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Mô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tả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: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Thành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phần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câu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 +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từ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ngữ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biểu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hiện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quá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trình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(VD: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đưa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F5F5EF"/>
                </a:solidFill>
                <a:latin typeface="Asap Condensed Bold"/>
              </a:rPr>
              <a:t>tiễn</a:t>
            </a:r>
            <a:r>
              <a:rPr lang="en-US" sz="4500" dirty="0">
                <a:solidFill>
                  <a:srgbClr val="F5F5EF"/>
                </a:solidFill>
                <a:latin typeface="Asap Condensed Bold"/>
              </a:rPr>
              <a:t>,...)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515600" y="2937961"/>
            <a:ext cx="171450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30265">
            <a:off x="-2217988" y="8367648"/>
            <a:ext cx="4435977" cy="2217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3920" y="4678150"/>
            <a:ext cx="2678005" cy="1610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29683" y="6515100"/>
            <a:ext cx="2158317" cy="23396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07782" y="616585"/>
            <a:ext cx="8117086" cy="8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Câu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biểu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hiện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tư</a:t>
            </a:r>
            <a:r>
              <a:rPr lang="en-US" sz="6399" b="1" dirty="0">
                <a:solidFill>
                  <a:srgbClr val="DC3C4D"/>
                </a:solidFill>
                <a:latin typeface="Paytone One Bold"/>
              </a:rPr>
              <a:t> </a:t>
            </a:r>
            <a:r>
              <a:rPr lang="en-US" sz="6399" b="1" dirty="0" err="1">
                <a:solidFill>
                  <a:srgbClr val="DC3C4D"/>
                </a:solidFill>
                <a:latin typeface="Paytone One Bold"/>
              </a:rPr>
              <a:t>thế</a:t>
            </a:r>
            <a:endParaRPr lang="en-US" sz="6399" b="1" dirty="0">
              <a:solidFill>
                <a:srgbClr val="DC3C4D"/>
              </a:solidFill>
              <a:latin typeface="Paytone On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1791" y="2241320"/>
            <a:ext cx="10838209" cy="1578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“Lom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khom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dưới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núi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tiều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vài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Italics"/>
              </a:rPr>
              <a:t>chú</a:t>
            </a:r>
            <a:r>
              <a:rPr lang="en-US" sz="4500" dirty="0">
                <a:solidFill>
                  <a:srgbClr val="000000"/>
                </a:solidFill>
                <a:latin typeface="Asap Condensed Italics"/>
              </a:rPr>
              <a:t>”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"/>
              </a:rPr>
              <a:t>(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Bà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Huyện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Thanh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Quan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, </a:t>
            </a:r>
            <a:r>
              <a:rPr lang="en-US" sz="4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5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4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78051" y="4870450"/>
            <a:ext cx="1175603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diễn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tả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tư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thế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hoạt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động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sap Condensed"/>
              </a:rPr>
              <a:t>của</a:t>
            </a:r>
            <a:r>
              <a:rPr lang="en-US" sz="4500" dirty="0" smtClean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chú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tiều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khi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gánh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củi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xuống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"/>
              </a:rPr>
              <a:t>núi</a:t>
            </a:r>
            <a:r>
              <a:rPr lang="en-US" sz="4500" dirty="0">
                <a:solidFill>
                  <a:srgbClr val="000000"/>
                </a:solidFill>
                <a:latin typeface="Asap Condensed"/>
              </a:rPr>
              <a:t>?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87714" y="7788156"/>
            <a:ext cx="10771286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Mô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Thành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phần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câu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+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Từ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biểu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tư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thế</a:t>
            </a:r>
            <a:endParaRPr lang="en-US" sz="4500" dirty="0">
              <a:solidFill>
                <a:srgbClr val="000000"/>
              </a:solidFill>
              <a:latin typeface="Asap Condensed Bold"/>
            </a:endParaRP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(VD: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đứng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quỳ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ngồi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ngất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ngưỡng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chênh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sap Condensed Bold"/>
              </a:rPr>
              <a:t>vênh</a:t>
            </a:r>
            <a:r>
              <a:rPr lang="en-US" sz="4500" dirty="0">
                <a:solidFill>
                  <a:srgbClr val="000000"/>
                </a:solidFill>
                <a:latin typeface="Asap Condensed Bold"/>
              </a:rPr>
              <a:t>...)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629400" y="2959360"/>
            <a:ext cx="2057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1941</Words>
  <Application>Microsoft Office PowerPoint</Application>
  <PresentationFormat>Custom</PresentationFormat>
  <Paragraphs>224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Segoe UI Symbol</vt:lpstr>
      <vt:lpstr>Caveat Brush</vt:lpstr>
      <vt:lpstr>Asap Condensed</vt:lpstr>
      <vt:lpstr>Asap Condensed Italics</vt:lpstr>
      <vt:lpstr>Arima Madurai Black</vt:lpstr>
      <vt:lpstr>Calibri</vt:lpstr>
      <vt:lpstr>Asap Condensed Bold</vt:lpstr>
      <vt:lpstr>Palatino Linotype</vt:lpstr>
      <vt:lpstr>Arial Black</vt:lpstr>
      <vt:lpstr>Arial Unicode MS</vt:lpstr>
      <vt:lpstr>Paytone One Bold</vt:lpstr>
      <vt:lpstr>Times New Roman</vt:lpstr>
      <vt:lpstr>Poppins</vt:lpstr>
      <vt:lpstr>Office Theme</vt:lpstr>
      <vt:lpstr>Eco-Friendly Minitheme by Slidesgo</vt:lpstr>
      <vt:lpstr>NGHĨA CỦA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NGHĨA CỦA CÂU</dc:title>
  <cp:lastModifiedBy>ctybaoduong070620</cp:lastModifiedBy>
  <cp:revision>96</cp:revision>
  <dcterms:created xsi:type="dcterms:W3CDTF">2006-08-16T00:00:00Z</dcterms:created>
  <dcterms:modified xsi:type="dcterms:W3CDTF">2022-04-16T09:13:10Z</dcterms:modified>
  <dc:identifier>DAE7NGNR2Wg</dc:identifier>
</cp:coreProperties>
</file>